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4.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5" r:id="rId2"/>
    <p:sldMasterId id="2147483732" r:id="rId3"/>
    <p:sldMasterId id="2147483769" r:id="rId4"/>
    <p:sldMasterId id="2147483805" r:id="rId5"/>
  </p:sldMasterIdLst>
  <p:notesMasterIdLst>
    <p:notesMasterId r:id="rId37"/>
  </p:notesMasterIdLst>
  <p:sldIdLst>
    <p:sldId id="256" r:id="rId6"/>
    <p:sldId id="352" r:id="rId7"/>
    <p:sldId id="365" r:id="rId8"/>
    <p:sldId id="308" r:id="rId9"/>
    <p:sldId id="284" r:id="rId10"/>
    <p:sldId id="349" r:id="rId11"/>
    <p:sldId id="350" r:id="rId12"/>
    <p:sldId id="351" r:id="rId13"/>
    <p:sldId id="353" r:id="rId14"/>
    <p:sldId id="354" r:id="rId15"/>
    <p:sldId id="358" r:id="rId16"/>
    <p:sldId id="357" r:id="rId17"/>
    <p:sldId id="359" r:id="rId18"/>
    <p:sldId id="363" r:id="rId19"/>
    <p:sldId id="360" r:id="rId20"/>
    <p:sldId id="335" r:id="rId21"/>
    <p:sldId id="364" r:id="rId22"/>
    <p:sldId id="367" r:id="rId23"/>
    <p:sldId id="324" r:id="rId24"/>
    <p:sldId id="355" r:id="rId25"/>
    <p:sldId id="356" r:id="rId26"/>
    <p:sldId id="369" r:id="rId27"/>
    <p:sldId id="377" r:id="rId28"/>
    <p:sldId id="372" r:id="rId29"/>
    <p:sldId id="368" r:id="rId30"/>
    <p:sldId id="371" r:id="rId31"/>
    <p:sldId id="376" r:id="rId32"/>
    <p:sldId id="374" r:id="rId33"/>
    <p:sldId id="370" r:id="rId34"/>
    <p:sldId id="375" r:id="rId35"/>
    <p:sldId id="37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3B1E211-DF1D-CD42-81E9-E04824346CD5}">
          <p14:sldIdLst>
            <p14:sldId id="256"/>
            <p14:sldId id="352"/>
            <p14:sldId id="365"/>
            <p14:sldId id="308"/>
          </p14:sldIdLst>
        </p14:section>
        <p14:section name="Dot-Notation" id="{4D378E96-0DCC-984F-A12D-D86AF5E9D73C}">
          <p14:sldIdLst>
            <p14:sldId id="284"/>
            <p14:sldId id="349"/>
            <p14:sldId id="350"/>
          </p14:sldIdLst>
        </p14:section>
        <p14:section name="Using the Input Link" id="{614D35EC-6F90-2243-BED2-34BBE982C53E}">
          <p14:sldIdLst>
            <p14:sldId id="351"/>
            <p14:sldId id="353"/>
            <p14:sldId id="354"/>
          </p14:sldIdLst>
        </p14:section>
        <p14:section name="Load File with CLI" id="{DE6E815C-3F2A-F84D-86FF-C9404D6729C2}">
          <p14:sldIdLst>
            <p14:sldId id="358"/>
            <p14:sldId id="357"/>
            <p14:sldId id="359"/>
            <p14:sldId id="363"/>
            <p14:sldId id="360"/>
          </p14:sldIdLst>
        </p14:section>
        <p14:section name="Multi Firing" id="{3C739ABF-E84B-5D4C-89E6-5DB4CBC3488B}">
          <p14:sldIdLst>
            <p14:sldId id="335"/>
            <p14:sldId id="364"/>
            <p14:sldId id="367"/>
            <p14:sldId id="324"/>
            <p14:sldId id="355"/>
            <p14:sldId id="356"/>
            <p14:sldId id="369"/>
            <p14:sldId id="377"/>
            <p14:sldId id="372"/>
            <p14:sldId id="368"/>
            <p14:sldId id="371"/>
            <p14:sldId id="376"/>
            <p14:sldId id="374"/>
            <p14:sldId id="370"/>
            <p14:sldId id="375"/>
            <p14:sldId id="3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24"/>
    <p:restoredTop sz="94677"/>
  </p:normalViewPr>
  <p:slideViewPr>
    <p:cSldViewPr snapToGrid="0">
      <p:cViewPr varScale="1">
        <p:scale>
          <a:sx n="81" d="100"/>
          <a:sy n="81" d="100"/>
        </p:scale>
        <p:origin x="75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191035-C050-B445-BDBC-B85523613CCD}" type="datetimeFigureOut">
              <a:rPr lang="en-US" smtClean="0"/>
              <a:t>7/17/2024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9989B7-BB78-0E41-84E2-D4B67D6A5F93}" type="slidenum">
              <a:rPr lang="en-US" smtClean="0"/>
              <a:t>‹#›</a:t>
            </a:fld>
            <a:endParaRPr lang="en-US"/>
          </a:p>
        </p:txBody>
      </p:sp>
    </p:spTree>
    <p:extLst>
      <p:ext uri="{BB962C8B-B14F-4D97-AF65-F5344CB8AC3E}">
        <p14:creationId xmlns:p14="http://schemas.microsoft.com/office/powerpoint/2010/main" val="2949165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5.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6.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7.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9.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21.tmp"/><Relationship Id="rId5" Type="http://schemas.openxmlformats.org/officeDocument/2006/relationships/image" Target="../media/image13.png"/><Relationship Id="rId4" Type="http://schemas.openxmlformats.org/officeDocument/2006/relationships/image" Target="../media/image1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Instructions">
    <p:spTree>
      <p:nvGrpSpPr>
        <p:cNvPr id="1" name=""/>
        <p:cNvGrpSpPr/>
        <p:nvPr/>
      </p:nvGrpSpPr>
      <p:grpSpPr>
        <a:xfrm>
          <a:off x="0" y="0"/>
          <a:ext cx="0" cy="0"/>
          <a:chOff x="0" y="0"/>
          <a:chExt cx="0" cy="0"/>
        </a:xfrm>
      </p:grpSpPr>
      <p:pic>
        <p:nvPicPr>
          <p:cNvPr id="18" name="Picture 17" descr="Graphical user interface, application, Word&#10;&#10;Description automatically generated">
            <a:extLst>
              <a:ext uri="{FF2B5EF4-FFF2-40B4-BE49-F238E27FC236}">
                <a16:creationId xmlns:a16="http://schemas.microsoft.com/office/drawing/2014/main" id="{0B9B688F-3869-4ECE-BE40-DE3ADDF3F07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5120513" y="4242380"/>
            <a:ext cx="3300984" cy="1857119"/>
          </a:xfrm>
          <a:prstGeom prst="rect">
            <a:avLst/>
          </a:prstGeom>
          <a:ln w="6350">
            <a:solidFill>
              <a:schemeClr val="accent2"/>
            </a:solidFill>
          </a:ln>
        </p:spPr>
      </p:pic>
      <p:pic>
        <p:nvPicPr>
          <p:cNvPr id="20" name="Picture 19" descr="Chart, bar chart&#10;&#10;Description automatically generated">
            <a:extLst>
              <a:ext uri="{FF2B5EF4-FFF2-40B4-BE49-F238E27FC236}">
                <a16:creationId xmlns:a16="http://schemas.microsoft.com/office/drawing/2014/main" id="{5EB3950A-EFEF-4170-8936-5F3D5792ECB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8421497" y="4241359"/>
            <a:ext cx="3310128" cy="1858140"/>
          </a:xfrm>
          <a:prstGeom prst="rect">
            <a:avLst/>
          </a:prstGeom>
          <a:ln w="6350">
            <a:solidFill>
              <a:schemeClr val="accent2"/>
            </a:solidFill>
          </a:ln>
        </p:spPr>
      </p:pic>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sp>
        <p:nvSpPr>
          <p:cNvPr id="5" name="Rectangle: Rounded Corners 4">
            <a:extLst>
              <a:ext uri="{FF2B5EF4-FFF2-40B4-BE49-F238E27FC236}">
                <a16:creationId xmlns:a16="http://schemas.microsoft.com/office/drawing/2014/main" id="{677D07B9-8B61-4172-8A34-4889EE9216D0}"/>
              </a:ext>
            </a:extLst>
          </p:cNvPr>
          <p:cNvSpPr/>
          <p:nvPr/>
        </p:nvSpPr>
        <p:spPr bwMode="gray">
          <a:xfrm>
            <a:off x="824245" y="2332569"/>
            <a:ext cx="1058109" cy="454328"/>
          </a:xfrm>
          <a:prstGeom prst="roundRect">
            <a:avLst>
              <a:gd name="adj" fmla="val 14098"/>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8" name="TextBox 7">
            <a:extLst>
              <a:ext uri="{FF2B5EF4-FFF2-40B4-BE49-F238E27FC236}">
                <a16:creationId xmlns:a16="http://schemas.microsoft.com/office/drawing/2014/main" id="{144308BD-A2EF-404E-BE32-E7DA086E8C83}"/>
              </a:ext>
            </a:extLst>
          </p:cNvPr>
          <p:cNvSpPr txBox="1"/>
          <p:nvPr/>
        </p:nvSpPr>
        <p:spPr bwMode="gray">
          <a:xfrm>
            <a:off x="824247" y="2825509"/>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10" name="TextBox 9">
            <a:extLst>
              <a:ext uri="{FF2B5EF4-FFF2-40B4-BE49-F238E27FC236}">
                <a16:creationId xmlns:a16="http://schemas.microsoft.com/office/drawing/2014/main" id="{FD38DA28-EF8F-43D1-AD7F-CCB3640760DD}"/>
              </a:ext>
            </a:extLst>
          </p:cNvPr>
          <p:cNvSpPr txBox="1"/>
          <p:nvPr/>
        </p:nvSpPr>
        <p:spPr bwMode="gray">
          <a:xfrm>
            <a:off x="822196" y="4598065"/>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12/17/2021</a:t>
            </a:r>
          </a:p>
        </p:txBody>
      </p:sp>
      <p:sp>
        <p:nvSpPr>
          <p:cNvPr id="22" name="TextBox 21">
            <a:extLst>
              <a:ext uri="{FF2B5EF4-FFF2-40B4-BE49-F238E27FC236}">
                <a16:creationId xmlns:a16="http://schemas.microsoft.com/office/drawing/2014/main" id="{3E57223A-B05B-4614-AAEA-675CF58D9E9B}"/>
              </a:ext>
            </a:extLst>
          </p:cNvPr>
          <p:cNvSpPr txBox="1"/>
          <p:nvPr/>
        </p:nvSpPr>
        <p:spPr bwMode="gray">
          <a:xfrm>
            <a:off x="824247" y="3597791"/>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pic>
        <p:nvPicPr>
          <p:cNvPr id="23" name="Optum logo" descr="Optum logo">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gray">
          <a:xfrm>
            <a:off x="824247" y="523904"/>
            <a:ext cx="2438884" cy="706174"/>
          </a:xfrm>
          <a:prstGeom prst="rect">
            <a:avLst/>
          </a:prstGeom>
        </p:spPr>
      </p:pic>
      <p:sp>
        <p:nvSpPr>
          <p:cNvPr id="14" name="TextBox 13">
            <a:extLst>
              <a:ext uri="{FF2B5EF4-FFF2-40B4-BE49-F238E27FC236}">
                <a16:creationId xmlns:a16="http://schemas.microsoft.com/office/drawing/2014/main" id="{56025CD2-CA64-4689-B743-52D853121FA6}"/>
              </a:ext>
              <a:ext uri="{C183D7F6-B498-43B3-948B-1728B52AA6E4}">
                <adec:decorative xmlns:adec="http://schemas.microsoft.com/office/drawing/2017/decorative" val="1"/>
              </a:ext>
            </a:extLst>
          </p:cNvPr>
          <p:cNvSpPr txBox="1"/>
          <p:nvPr/>
        </p:nvSpPr>
        <p:spPr bwMode="gray">
          <a:xfrm>
            <a:off x="822196" y="2325232"/>
            <a:ext cx="1060158" cy="461665"/>
          </a:xfrm>
          <a:prstGeom prst="rect">
            <a:avLst/>
          </a:prstGeom>
          <a:noFill/>
        </p:spPr>
        <p:txBody>
          <a:bodyPr wrap="square" lIns="0" tIns="0" rIns="0" bIns="0" rtlCol="0">
            <a:spAutoFit/>
          </a:bodyPr>
          <a:lstStyle/>
          <a:p>
            <a:pPr algn="ctr">
              <a:spcBef>
                <a:spcPts val="0"/>
              </a:spcBef>
            </a:pPr>
            <a:r>
              <a:rPr lang="en-US" sz="3000" b="1" dirty="0">
                <a:solidFill>
                  <a:schemeClr val="accent6"/>
                </a:solidFill>
              </a:rPr>
              <a:t>Beta</a:t>
            </a:r>
          </a:p>
        </p:txBody>
      </p:sp>
      <p:pic>
        <p:nvPicPr>
          <p:cNvPr id="17" name="Picture 16">
            <a:extLst>
              <a:ext uri="{FF2B5EF4-FFF2-40B4-BE49-F238E27FC236}">
                <a16:creationId xmlns:a16="http://schemas.microsoft.com/office/drawing/2014/main" id="{819BE298-EAEE-4EF5-9588-71610469B37B}"/>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5120513" y="523875"/>
            <a:ext cx="6611112" cy="3717484"/>
          </a:xfrm>
          <a:prstGeom prst="rect">
            <a:avLst/>
          </a:prstGeom>
          <a:ln w="6350">
            <a:solidFill>
              <a:schemeClr val="accent2"/>
            </a:solidFill>
          </a:ln>
        </p:spPr>
      </p:pic>
    </p:spTree>
    <p:extLst>
      <p:ext uri="{BB962C8B-B14F-4D97-AF65-F5344CB8AC3E}">
        <p14:creationId xmlns:p14="http://schemas.microsoft.com/office/powerpoint/2010/main" val="4099688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Tree>
    <p:extLst>
      <p:ext uri="{BB962C8B-B14F-4D97-AF65-F5344CB8AC3E}">
        <p14:creationId xmlns:p14="http://schemas.microsoft.com/office/powerpoint/2010/main" val="28329460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F637101A-C75C-41F9-A59B-BB01DC6F1A81}"/>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57B99AAD-1C70-4066-97B8-7CB0AFCDBCB0}"/>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13226120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Shape 9" descr="A large &quot;x&quot; indicating that this layout is not approved for use.">
            <a:extLst>
              <a:ext uri="{FF2B5EF4-FFF2-40B4-BE49-F238E27FC236}">
                <a16:creationId xmlns:a16="http://schemas.microsoft.com/office/drawing/2014/main" id="{B6B42EE6-B915-4BF1-8B9C-7DD5ACE2DD6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CD70083E-4733-4C8E-B27B-09B287FF1688}"/>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201289956"/>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Shape 11" descr="A large &quot;x&quot; indicating that this layout is not approved for use.">
            <a:extLst>
              <a:ext uri="{FF2B5EF4-FFF2-40B4-BE49-F238E27FC236}">
                <a16:creationId xmlns:a16="http://schemas.microsoft.com/office/drawing/2014/main" id="{1C70D576-33E1-4B49-8568-E8D97423AE77}"/>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10" name="TextBox 9">
            <a:extLst>
              <a:ext uri="{FF2B5EF4-FFF2-40B4-BE49-F238E27FC236}">
                <a16:creationId xmlns:a16="http://schemas.microsoft.com/office/drawing/2014/main" id="{E00E51F3-FA16-4CC6-97C6-6EECCB9AFCB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81350221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5F25F3A1-BD13-41CE-9176-E8CD536BC4D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2A212493-ED92-4B1B-901F-F8694A916BC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463940676"/>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60799103-2F70-4C44-9BCC-51D14763EF0E}"/>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49FD152-129D-41A4-81CE-BC9A8DCD0B3A}"/>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56106280"/>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22419F1F-051D-4EAB-BCEA-2B4614A0214F}"/>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2B6F59F-8687-492F-A2D4-E8EBFECAC4AB}"/>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8525710"/>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AB58FB46-F330-4E2D-8F18-92EB7F8636A2}"/>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05104E2-CEF6-4BD8-B7C0-2C8692A17794}"/>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67837700"/>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877184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Cover">
    <p:bg>
      <p:bgRef idx="1001">
        <a:schemeClr val="bg1"/>
      </p:bgRef>
    </p:bg>
    <p:spTree>
      <p:nvGrpSpPr>
        <p:cNvPr id="1" name=""/>
        <p:cNvGrpSpPr/>
        <p:nvPr/>
      </p:nvGrpSpPr>
      <p:grpSpPr>
        <a:xfrm>
          <a:off x="0" y="0"/>
          <a:ext cx="0" cy="0"/>
          <a:chOff x="0" y="0"/>
          <a:chExt cx="0" cy="0"/>
        </a:xfrm>
      </p:grpSpPr>
      <p:sp>
        <p:nvSpPr>
          <p:cNvPr id="10" name="Freeform 11">
            <a:extLst>
              <a:ext uri="{FF2B5EF4-FFF2-40B4-BE49-F238E27FC236}">
                <a16:creationId xmlns:a16="http://schemas.microsoft.com/office/drawing/2014/main" id="{018ADF08-66C4-7A27-5941-438B95462BC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0"/>
            <a:ext cx="6037330" cy="6858000"/>
          </a:xfrm>
          <a:custGeom>
            <a:avLst/>
            <a:gdLst>
              <a:gd name="connsiteX0" fmla="*/ 0 w 6037330"/>
              <a:gd name="connsiteY0" fmla="*/ 0 h 6858000"/>
              <a:gd name="connsiteX1" fmla="*/ 3835988 w 6037330"/>
              <a:gd name="connsiteY1" fmla="*/ 0 h 6858000"/>
              <a:gd name="connsiteX2" fmla="*/ 4114800 w 6037330"/>
              <a:gd name="connsiteY2" fmla="*/ 0 h 6858000"/>
              <a:gd name="connsiteX3" fmla="*/ 6037330 w 6037330"/>
              <a:gd name="connsiteY3" fmla="*/ 0 h 6858000"/>
              <a:gd name="connsiteX4" fmla="*/ 5982904 w 6037330"/>
              <a:gd name="connsiteY4" fmla="*/ 57086 h 6858000"/>
              <a:gd name="connsiteX5" fmla="*/ 4680119 w 6037330"/>
              <a:gd name="connsiteY5" fmla="*/ 3429000 h 6858000"/>
              <a:gd name="connsiteX6" fmla="*/ 5982904 w 6037330"/>
              <a:gd name="connsiteY6" fmla="*/ 6800914 h 6858000"/>
              <a:gd name="connsiteX7" fmla="*/ 6037330 w 6037330"/>
              <a:gd name="connsiteY7" fmla="*/ 6858000 h 6858000"/>
              <a:gd name="connsiteX8" fmla="*/ 4114800 w 6037330"/>
              <a:gd name="connsiteY8" fmla="*/ 6858000 h 6858000"/>
              <a:gd name="connsiteX9" fmla="*/ 3835988 w 6037330"/>
              <a:gd name="connsiteY9" fmla="*/ 6858000 h 6858000"/>
              <a:gd name="connsiteX10" fmla="*/ 0 w 603733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37330" h="6858000">
                <a:moveTo>
                  <a:pt x="0" y="0"/>
                </a:moveTo>
                <a:lnTo>
                  <a:pt x="3835988" y="0"/>
                </a:lnTo>
                <a:lnTo>
                  <a:pt x="4114800" y="0"/>
                </a:lnTo>
                <a:lnTo>
                  <a:pt x="6037330" y="0"/>
                </a:lnTo>
                <a:lnTo>
                  <a:pt x="5982904" y="57086"/>
                </a:lnTo>
                <a:cubicBezTo>
                  <a:pt x="5173461" y="947670"/>
                  <a:pt x="4680119" y="2130722"/>
                  <a:pt x="4680119" y="3429000"/>
                </a:cubicBezTo>
                <a:cubicBezTo>
                  <a:pt x="4680119" y="4727278"/>
                  <a:pt x="5173461" y="5910330"/>
                  <a:pt x="5982904" y="6800914"/>
                </a:cubicBezTo>
                <a:lnTo>
                  <a:pt x="6037330" y="6858000"/>
                </a:lnTo>
                <a:lnTo>
                  <a:pt x="4114800" y="6858000"/>
                </a:lnTo>
                <a:lnTo>
                  <a:pt x="3835988" y="6858000"/>
                </a:lnTo>
                <a:lnTo>
                  <a:pt x="0" y="6858000"/>
                </a:ln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6594904" y="1649301"/>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6594904" y="3834665"/>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6594904" y="5396367"/>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21854518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152">
          <p15:clr>
            <a:srgbClr val="FFC000"/>
          </p15:clr>
        </p15:guide>
        <p15:guide id="2" pos="7120">
          <p15:clr>
            <a:srgbClr val="FFC000"/>
          </p15:clr>
        </p15:guide>
        <p15:guide id="3" orient="horz" pos="2216">
          <p15:clr>
            <a:srgbClr val="FFC000"/>
          </p15:clr>
        </p15:guide>
        <p15:guide id="4" orient="horz" pos="2408">
          <p15:clr>
            <a:srgbClr val="FFC00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Cover 0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2375092" y="2317660"/>
            <a:ext cx="7315200" cy="1246495"/>
          </a:xfrm>
        </p:spPr>
        <p:txBody>
          <a:bodyPr anchor="b"/>
          <a:lstStyle>
            <a:lvl1pPr>
              <a:defRPr sz="4500"/>
            </a:lvl1pPr>
          </a:lstStyle>
          <a:p>
            <a:r>
              <a:rPr lang="en-US" dirty="0"/>
              <a:t>Insightful presentation title (max. 2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2375092" y="3898459"/>
            <a:ext cx="7315200" cy="553998"/>
          </a:xfrm>
        </p:spPr>
        <p:txBody>
          <a:bodyPr wrap="square">
            <a:spAutoFit/>
          </a:bodyPr>
          <a:lstStyle>
            <a:lvl1pPr marL="0" indent="0">
              <a:spcBef>
                <a:spcPts val="0"/>
              </a:spcBef>
              <a:buFont typeface="Arial" panose="020B0604020202020204" pitchFamily="34" charset="0"/>
              <a:buNone/>
              <a:defRPr sz="18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bold 18pt, sentence case, max. 2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2375091" y="4992329"/>
            <a:ext cx="731520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4" name="Freeform: Shape 13">
            <a:extLst>
              <a:ext uri="{FF2B5EF4-FFF2-40B4-BE49-F238E27FC236}">
                <a16:creationId xmlns:a16="http://schemas.microsoft.com/office/drawing/2014/main" id="{F33E8723-94DB-5556-1A86-67D45CBF982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3907075"/>
            <a:ext cx="12188952" cy="2950926"/>
          </a:xfrm>
          <a:custGeom>
            <a:avLst/>
            <a:gdLst>
              <a:gd name="connsiteX0" fmla="*/ 12188952 w 12188952"/>
              <a:gd name="connsiteY0" fmla="*/ 0 h 2950926"/>
              <a:gd name="connsiteX1" fmla="*/ 12188952 w 12188952"/>
              <a:gd name="connsiteY1" fmla="*/ 2950926 h 2950926"/>
              <a:gd name="connsiteX2" fmla="*/ 0 w 12188952"/>
              <a:gd name="connsiteY2" fmla="*/ 2950926 h 2950926"/>
              <a:gd name="connsiteX3" fmla="*/ 0 w 12188952"/>
              <a:gd name="connsiteY3" fmla="*/ 1951527 h 2950926"/>
              <a:gd name="connsiteX4" fmla="*/ 170764 w 12188952"/>
              <a:gd name="connsiteY4" fmla="*/ 2006967 h 2950926"/>
              <a:gd name="connsiteX5" fmla="*/ 4194949 w 12188952"/>
              <a:gd name="connsiteY5" fmla="*/ 2615366 h 2950926"/>
              <a:gd name="connsiteX6" fmla="*/ 11761160 w 12188952"/>
              <a:gd name="connsiteY6" fmla="*/ 304209 h 295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2950926">
                <a:moveTo>
                  <a:pt x="12188952" y="0"/>
                </a:moveTo>
                <a:lnTo>
                  <a:pt x="12188952" y="2950926"/>
                </a:lnTo>
                <a:lnTo>
                  <a:pt x="0" y="2950926"/>
                </a:lnTo>
                <a:lnTo>
                  <a:pt x="0" y="1951527"/>
                </a:lnTo>
                <a:lnTo>
                  <a:pt x="170764" y="2006967"/>
                </a:lnTo>
                <a:cubicBezTo>
                  <a:pt x="1442002" y="2402363"/>
                  <a:pt x="2793601" y="2615366"/>
                  <a:pt x="4194949" y="2615366"/>
                </a:cubicBezTo>
                <a:cubicBezTo>
                  <a:pt x="6997644" y="2615366"/>
                  <a:pt x="9601341" y="1763354"/>
                  <a:pt x="11761160" y="304209"/>
                </a:cubicBez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1645729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1496">
          <p15:clr>
            <a:srgbClr val="FBAE40"/>
          </p15:clr>
        </p15:guide>
        <p15:guide id="3" orient="horz" pos="2246">
          <p15:clr>
            <a:srgbClr val="FBAE40"/>
          </p15:clr>
        </p15:guide>
        <p15:guide id="4" orient="horz" pos="2447">
          <p15:clr>
            <a:srgbClr val="FBAE40"/>
          </p15:clr>
        </p15:guide>
        <p15:guide id="5" pos="610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Tree>
    <p:extLst>
      <p:ext uri="{BB962C8B-B14F-4D97-AF65-F5344CB8AC3E}">
        <p14:creationId xmlns:p14="http://schemas.microsoft.com/office/powerpoint/2010/main" val="42591331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Cover 03">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0" name="Date Placeholder 9">
            <a:extLst>
              <a:ext uri="{FF2B5EF4-FFF2-40B4-BE49-F238E27FC236}">
                <a16:creationId xmlns:a16="http://schemas.microsoft.com/office/drawing/2014/main" id="{D64D994A-1F86-650F-91D1-D9CF4A6D5AF1}"/>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2" name="Footer Placeholder 11">
            <a:extLst>
              <a:ext uri="{FF2B5EF4-FFF2-40B4-BE49-F238E27FC236}">
                <a16:creationId xmlns:a16="http://schemas.microsoft.com/office/drawing/2014/main" id="{97300FDB-6AA7-7D29-6E6C-DAB8AF3C6B3B}"/>
              </a:ext>
            </a:extLst>
          </p:cNvPr>
          <p:cNvSpPr>
            <a:spLocks noGrp="1"/>
          </p:cNvSpPr>
          <p:nvPr>
            <p:ph type="ftr" sz="quarter" idx="17"/>
          </p:nvPr>
        </p:nvSpPr>
        <p:spPr/>
        <p:txBody>
          <a:bodyPr/>
          <a:lstStyle/>
          <a:p>
            <a:endParaRPr lang="en-US"/>
          </a:p>
        </p:txBody>
      </p:sp>
      <p:sp>
        <p:nvSpPr>
          <p:cNvPr id="13" name="Slide Number Placeholder 12">
            <a:extLst>
              <a:ext uri="{FF2B5EF4-FFF2-40B4-BE49-F238E27FC236}">
                <a16:creationId xmlns:a16="http://schemas.microsoft.com/office/drawing/2014/main" id="{7FADA5F4-B71C-E968-5670-1EEE3C6C9F2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2154801006"/>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Cover 04">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5" name="Picture Placeholder 4">
            <a:extLst>
              <a:ext uri="{FF2B5EF4-FFF2-40B4-BE49-F238E27FC236}">
                <a16:creationId xmlns:a16="http://schemas.microsoft.com/office/drawing/2014/main" id="{6602CFF5-9BBC-863E-C089-A676996FA394}"/>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14B58E5A-BF8F-9CC6-1870-BB7839F7C39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5CCAC17E-165F-4D50-26D1-8EE65CB27552}"/>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E64404C2-5DC8-B39C-1165-3141C2711ECC}"/>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016455996"/>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3" name="Date Placeholder 12">
            <a:extLst>
              <a:ext uri="{FF2B5EF4-FFF2-40B4-BE49-F238E27FC236}">
                <a16:creationId xmlns:a16="http://schemas.microsoft.com/office/drawing/2014/main" id="{B3E840D2-D053-6E6F-0B27-C096734737F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4" name="Footer Placeholder 13">
            <a:extLst>
              <a:ext uri="{FF2B5EF4-FFF2-40B4-BE49-F238E27FC236}">
                <a16:creationId xmlns:a16="http://schemas.microsoft.com/office/drawing/2014/main" id="{8EE78183-D8BF-5FE0-7735-D8FFB8197C80}"/>
              </a:ext>
            </a:extLst>
          </p:cNvPr>
          <p:cNvSpPr>
            <a:spLocks noGrp="1"/>
          </p:cNvSpPr>
          <p:nvPr>
            <p:ph type="ftr" sz="quarter" idx="17"/>
          </p:nvPr>
        </p:nvSpPr>
        <p:spPr/>
        <p:txBody>
          <a:bodyPr/>
          <a:lstStyle/>
          <a:p>
            <a:endParaRPr lang="en-US"/>
          </a:p>
        </p:txBody>
      </p:sp>
      <p:sp>
        <p:nvSpPr>
          <p:cNvPr id="15" name="Slide Number Placeholder 14">
            <a:extLst>
              <a:ext uri="{FF2B5EF4-FFF2-40B4-BE49-F238E27FC236}">
                <a16:creationId xmlns:a16="http://schemas.microsoft.com/office/drawing/2014/main" id="{2507B2F4-B4AF-C862-4E69-D674DC62159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93672219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3" name="Picture Placeholder 12">
            <a:extLst>
              <a:ext uri="{FF2B5EF4-FFF2-40B4-BE49-F238E27FC236}">
                <a16:creationId xmlns:a16="http://schemas.microsoft.com/office/drawing/2014/main" id="{D42CBABA-1415-19BE-D237-380FC8DEF6DE}"/>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DCF03D0B-5402-EF45-D126-86ACF7A1BEBD}"/>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1FF9B01D-9565-F36F-8010-39CED224AA25}"/>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FE5BA348-E888-6410-6785-0BF3F28CBCE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58237693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Cover 07">
    <p:bg>
      <p:bgPr>
        <a:solidFill>
          <a:srgbClr val="FBF9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9" name="Date Placeholder 8">
            <a:extLst>
              <a:ext uri="{FF2B5EF4-FFF2-40B4-BE49-F238E27FC236}">
                <a16:creationId xmlns:a16="http://schemas.microsoft.com/office/drawing/2014/main" id="{52474C07-8F5D-CC3D-9724-9A29EA763F7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0" name="Footer Placeholder 9">
            <a:extLst>
              <a:ext uri="{FF2B5EF4-FFF2-40B4-BE49-F238E27FC236}">
                <a16:creationId xmlns:a16="http://schemas.microsoft.com/office/drawing/2014/main" id="{D471F904-8B56-7EFA-3473-9DFAE1BFA581}"/>
              </a:ext>
            </a:extLst>
          </p:cNvPr>
          <p:cNvSpPr>
            <a:spLocks noGrp="1"/>
          </p:cNvSpPr>
          <p:nvPr>
            <p:ph type="ftr" sz="quarter" idx="17"/>
          </p:nvPr>
        </p:nvSpPr>
        <p:spPr/>
        <p:txBody>
          <a:bodyPr/>
          <a:lstStyle/>
          <a:p>
            <a:endParaRPr lang="en-US"/>
          </a:p>
        </p:txBody>
      </p:sp>
      <p:sp>
        <p:nvSpPr>
          <p:cNvPr id="12" name="Slide Number Placeholder 11">
            <a:extLst>
              <a:ext uri="{FF2B5EF4-FFF2-40B4-BE49-F238E27FC236}">
                <a16:creationId xmlns:a16="http://schemas.microsoft.com/office/drawing/2014/main" id="{FC8C7DF5-F873-F2E9-CB9E-9C8CF17D2CC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245348746"/>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Cover 08">
    <p:bg>
      <p:bgPr>
        <a:solidFill>
          <a:srgbClr val="FBF9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5" name="Picture Placeholder 4">
            <a:extLst>
              <a:ext uri="{FF2B5EF4-FFF2-40B4-BE49-F238E27FC236}">
                <a16:creationId xmlns:a16="http://schemas.microsoft.com/office/drawing/2014/main" id="{693E2B6F-B0F8-598A-12EC-0815E7654FD0}"/>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9696FBF0-1B42-325E-9531-A33DF9031814}"/>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E529C78D-F523-2F5F-AF8F-9D18AFD1F748}"/>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2483F371-F5E3-E66E-2FC2-36252A822E65}"/>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040804000"/>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99854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65690375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6809663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1727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Orange 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10373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234569327"/>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7522269"/>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789657115"/>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049597868"/>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69033813"/>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5263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236179530"/>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20078865"/>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920942769"/>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00795591"/>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1469827334"/>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49692562"/>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95680667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687577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296296154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443785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86583557"/>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39499096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432938585"/>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94077474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25861725"/>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206055208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731314641"/>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066341811"/>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04595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3" name="Date Placeholder 12">
            <a:extLst>
              <a:ext uri="{FF2B5EF4-FFF2-40B4-BE49-F238E27FC236}">
                <a16:creationId xmlns:a16="http://schemas.microsoft.com/office/drawing/2014/main" id="{B3E840D2-D053-6E6F-0B27-C096734737F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4" name="Footer Placeholder 13">
            <a:extLst>
              <a:ext uri="{FF2B5EF4-FFF2-40B4-BE49-F238E27FC236}">
                <a16:creationId xmlns:a16="http://schemas.microsoft.com/office/drawing/2014/main" id="{8EE78183-D8BF-5FE0-7735-D8FFB8197C80}"/>
              </a:ext>
            </a:extLst>
          </p:cNvPr>
          <p:cNvSpPr>
            <a:spLocks noGrp="1"/>
          </p:cNvSpPr>
          <p:nvPr>
            <p:ph type="ftr" sz="quarter" idx="17"/>
          </p:nvPr>
        </p:nvSpPr>
        <p:spPr/>
        <p:txBody>
          <a:bodyPr/>
          <a:lstStyle/>
          <a:p>
            <a:endParaRPr lang="en-US"/>
          </a:p>
        </p:txBody>
      </p:sp>
      <p:sp>
        <p:nvSpPr>
          <p:cNvPr id="15" name="Slide Number Placeholder 14">
            <a:extLst>
              <a:ext uri="{FF2B5EF4-FFF2-40B4-BE49-F238E27FC236}">
                <a16:creationId xmlns:a16="http://schemas.microsoft.com/office/drawing/2014/main" id="{2507B2F4-B4AF-C862-4E69-D674DC62159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24312216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3" name="Picture Placeholder 12">
            <a:extLst>
              <a:ext uri="{FF2B5EF4-FFF2-40B4-BE49-F238E27FC236}">
                <a16:creationId xmlns:a16="http://schemas.microsoft.com/office/drawing/2014/main" id="{D42CBABA-1415-19BE-D237-380FC8DEF6DE}"/>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DCF03D0B-5402-EF45-D126-86ACF7A1BEBD}"/>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1FF9B01D-9565-F36F-8010-39CED224AA25}"/>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FE5BA348-E888-6410-6785-0BF3F28CBCE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4089494131"/>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80785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32302702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7983803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355189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972834887"/>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Tree>
    <p:extLst>
      <p:ext uri="{BB962C8B-B14F-4D97-AF65-F5344CB8AC3E}">
        <p14:creationId xmlns:p14="http://schemas.microsoft.com/office/powerpoint/2010/main" val="713171741"/>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25728434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735974588"/>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451435872"/>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07764085"/>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97878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59164866"/>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209695227"/>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526324250"/>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992906295"/>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55634572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Slide Number Placeholder 5" hidden="1">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Footer Placeholder 4" hidden="1">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135349763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51440157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4008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234293084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54936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92686404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818337966"/>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53371233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28771190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23663324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261224007"/>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4" name="Slide Number Placeholder 3" hidden="1">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Footer Placeholder 2" hidden="1">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Tree>
    <p:extLst>
      <p:ext uri="{BB962C8B-B14F-4D97-AF65-F5344CB8AC3E}">
        <p14:creationId xmlns:p14="http://schemas.microsoft.com/office/powerpoint/2010/main" val="2132379129"/>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407670820"/>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Orange 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725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Tree>
    <p:extLst>
      <p:ext uri="{BB962C8B-B14F-4D97-AF65-F5344CB8AC3E}">
        <p14:creationId xmlns:p14="http://schemas.microsoft.com/office/powerpoint/2010/main" val="1190006606"/>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cxnSp>
        <p:nvCxnSpPr>
          <p:cNvPr id="10" name="Orange 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spTree>
    <p:extLst>
      <p:ext uri="{BB962C8B-B14F-4D97-AF65-F5344CB8AC3E}">
        <p14:creationId xmlns:p14="http://schemas.microsoft.com/office/powerpoint/2010/main" val="10974535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Tree>
    <p:extLst>
      <p:ext uri="{BB962C8B-B14F-4D97-AF65-F5344CB8AC3E}">
        <p14:creationId xmlns:p14="http://schemas.microsoft.com/office/powerpoint/2010/main" val="3094503149"/>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Tree>
    <p:extLst>
      <p:ext uri="{BB962C8B-B14F-4D97-AF65-F5344CB8AC3E}">
        <p14:creationId xmlns:p14="http://schemas.microsoft.com/office/powerpoint/2010/main" val="3940903412"/>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Tree>
    <p:extLst>
      <p:ext uri="{BB962C8B-B14F-4D97-AF65-F5344CB8AC3E}">
        <p14:creationId xmlns:p14="http://schemas.microsoft.com/office/powerpoint/2010/main" val="1175596532"/>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Tree>
    <p:extLst>
      <p:ext uri="{BB962C8B-B14F-4D97-AF65-F5344CB8AC3E}">
        <p14:creationId xmlns:p14="http://schemas.microsoft.com/office/powerpoint/2010/main" val="2160256647"/>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Tree>
    <p:extLst>
      <p:ext uri="{BB962C8B-B14F-4D97-AF65-F5344CB8AC3E}">
        <p14:creationId xmlns:p14="http://schemas.microsoft.com/office/powerpoint/2010/main" val="70284233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Orange 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8266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14" name="Boilerplate">
            <a:extLst>
              <a:ext uri="{FF2B5EF4-FFF2-40B4-BE49-F238E27FC236}">
                <a16:creationId xmlns:a16="http://schemas.microsoft.com/office/drawing/2014/main" id="{9EB9C69C-A308-416E-9EF4-CDCBABF60D86}"/>
              </a:ext>
            </a:extLst>
          </p:cNvPr>
          <p:cNvSpPr txBox="1"/>
          <p:nvPr/>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2022 Optum, Inc. All rights reserved. </a:t>
            </a:r>
          </a:p>
        </p:txBody>
      </p:sp>
      <p:pic>
        <p:nvPicPr>
          <p:cNvPr id="6" name="Optum logo" descr="Optum logo">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Tree>
    <p:extLst>
      <p:ext uri="{BB962C8B-B14F-4D97-AF65-F5344CB8AC3E}">
        <p14:creationId xmlns:p14="http://schemas.microsoft.com/office/powerpoint/2010/main" val="42538676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Orange 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4131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TextBox 6">
            <a:extLst>
              <a:ext uri="{FF2B5EF4-FFF2-40B4-BE49-F238E27FC236}">
                <a16:creationId xmlns:a16="http://schemas.microsoft.com/office/drawing/2014/main" id="{57B99AAD-1C70-4066-97B8-7CB0AFCDBCB0}"/>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CC7F2822-6E66-4825-AC91-8ACF317F5B78}"/>
              </a:ext>
              <a:ext uri="{C183D7F6-B498-43B3-948B-1728B52AA6E4}">
                <adec:decorative xmlns:adec="http://schemas.microsoft.com/office/drawing/2017/decorative" val="0"/>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Tree>
    <p:extLst>
      <p:ext uri="{BB962C8B-B14F-4D97-AF65-F5344CB8AC3E}">
        <p14:creationId xmlns:p14="http://schemas.microsoft.com/office/powerpoint/2010/main" val="424183978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8" name="TextBox 7">
            <a:extLst>
              <a:ext uri="{FF2B5EF4-FFF2-40B4-BE49-F238E27FC236}">
                <a16:creationId xmlns:a16="http://schemas.microsoft.com/office/drawing/2014/main" id="{CD70083E-4733-4C8E-B27B-09B287FF1688}"/>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9" name="Multiply 45" descr="A large &quot;x&quot; indicating that this layout is not approved for use.">
            <a:extLst>
              <a:ext uri="{FF2B5EF4-FFF2-40B4-BE49-F238E27FC236}">
                <a16:creationId xmlns:a16="http://schemas.microsoft.com/office/drawing/2014/main" id="{E3B84647-6F26-4054-9D48-B442E97479F6}"/>
              </a:ext>
            </a:extLst>
          </p:cNvPr>
          <p:cNvSpPr>
            <a:spLocks noChangeAspect="1"/>
          </p:cNvSpPr>
          <p:nvPr/>
        </p:nvSpPr>
        <p:spPr bwMode="gray">
          <a:xfrm>
            <a:off x="399748" y="93534"/>
            <a:ext cx="344720" cy="344720"/>
          </a:xfrm>
          <a:prstGeom prst="mathMultiply">
            <a:avLst>
              <a:gd name="adj1" fmla="val 11892"/>
            </a:avLst>
          </a:prstGeom>
          <a:solidFill>
            <a:srgbClr val="C40000"/>
          </a:solidFill>
          <a:ln w="50800" cap="rnd"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376412179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4" name="Picture 13">
            <a:extLst>
              <a:ext uri="{FF2B5EF4-FFF2-40B4-BE49-F238E27FC236}">
                <a16:creationId xmlns:a16="http://schemas.microsoft.com/office/drawing/2014/main" id="{DC821E0D-A561-44C7-80AB-719225B1256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3148987126"/>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10" name="TextBox 9">
            <a:extLst>
              <a:ext uri="{FF2B5EF4-FFF2-40B4-BE49-F238E27FC236}">
                <a16:creationId xmlns:a16="http://schemas.microsoft.com/office/drawing/2014/main" id="{E00E51F3-FA16-4CC6-97C6-6EECCB9AFCB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11" name="Multiply 45" descr="A large &quot;x&quot; indicating that this layout is not approved for use.">
            <a:extLst>
              <a:ext uri="{FF2B5EF4-FFF2-40B4-BE49-F238E27FC236}">
                <a16:creationId xmlns:a16="http://schemas.microsoft.com/office/drawing/2014/main" id="{08AB274D-12CA-4F3C-A2F4-FCB00909EC9C}"/>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91900178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9" name="TextBox 8">
            <a:extLst>
              <a:ext uri="{FF2B5EF4-FFF2-40B4-BE49-F238E27FC236}">
                <a16:creationId xmlns:a16="http://schemas.microsoft.com/office/drawing/2014/main" id="{2A212493-ED92-4B1B-901F-F8694A916BC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CB82732-EB0E-440B-A61E-F00B16BF0965}"/>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4347556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3" name="Picture Placeholder 2">
            <a:extLst>
              <a:ext uri="{FF2B5EF4-FFF2-40B4-BE49-F238E27FC236}">
                <a16:creationId xmlns:a16="http://schemas.microsoft.com/office/drawing/2014/main" id="{F9491D2A-A402-47AC-9A86-6002422F21C9}"/>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9" name="TextBox 8">
            <a:extLst>
              <a:ext uri="{FF2B5EF4-FFF2-40B4-BE49-F238E27FC236}">
                <a16:creationId xmlns:a16="http://schemas.microsoft.com/office/drawing/2014/main" id="{349FD152-129D-41A4-81CE-BC9A8DCD0B3A}"/>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6B6567B-A13A-474B-8D2F-ECF1267DF687}"/>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360475826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TextBox 6">
            <a:extLst>
              <a:ext uri="{FF2B5EF4-FFF2-40B4-BE49-F238E27FC236}">
                <a16:creationId xmlns:a16="http://schemas.microsoft.com/office/drawing/2014/main" id="{C2B6F59F-8687-492F-A2D4-E8EBFECAC4AB}"/>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340CE423-4A52-449C-9C78-E284D9A049E1}"/>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69238760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TextBox 6">
            <a:extLst>
              <a:ext uri="{FF2B5EF4-FFF2-40B4-BE49-F238E27FC236}">
                <a16:creationId xmlns:a16="http://schemas.microsoft.com/office/drawing/2014/main" id="{C05104E2-CEF6-4BD8-B7C0-2C8692A17794}"/>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D8807564-3DF6-491D-A764-145269B5B371}"/>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911560471"/>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Instru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pic>
        <p:nvPicPr>
          <p:cNvPr id="23" name="Optum logo" descr="Optum">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824247" y="523904"/>
            <a:ext cx="2438884" cy="706174"/>
          </a:xfrm>
          <a:prstGeom prst="rect">
            <a:avLst/>
          </a:prstGeom>
        </p:spPr>
      </p:pic>
      <p:sp>
        <p:nvSpPr>
          <p:cNvPr id="8" name="TextBox 7">
            <a:extLst>
              <a:ext uri="{FF2B5EF4-FFF2-40B4-BE49-F238E27FC236}">
                <a16:creationId xmlns:a16="http://schemas.microsoft.com/office/drawing/2014/main" id="{144308BD-A2EF-404E-BE32-E7DA086E8C83}"/>
              </a:ext>
            </a:extLst>
          </p:cNvPr>
          <p:cNvSpPr txBox="1"/>
          <p:nvPr/>
        </p:nvSpPr>
        <p:spPr bwMode="gray">
          <a:xfrm>
            <a:off x="824247" y="2404812"/>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22" name="TextBox 21">
            <a:extLst>
              <a:ext uri="{FF2B5EF4-FFF2-40B4-BE49-F238E27FC236}">
                <a16:creationId xmlns:a16="http://schemas.microsoft.com/office/drawing/2014/main" id="{3E57223A-B05B-4614-AAEA-675CF58D9E9B}"/>
              </a:ext>
            </a:extLst>
          </p:cNvPr>
          <p:cNvSpPr txBox="1"/>
          <p:nvPr/>
        </p:nvSpPr>
        <p:spPr bwMode="gray">
          <a:xfrm>
            <a:off x="824247" y="3177094"/>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sp>
        <p:nvSpPr>
          <p:cNvPr id="10" name="TextBox 9">
            <a:extLst>
              <a:ext uri="{FF2B5EF4-FFF2-40B4-BE49-F238E27FC236}">
                <a16:creationId xmlns:a16="http://schemas.microsoft.com/office/drawing/2014/main" id="{FD38DA28-EF8F-43D1-AD7F-CCB3640760DD}"/>
              </a:ext>
            </a:extLst>
          </p:cNvPr>
          <p:cNvSpPr txBox="1"/>
          <p:nvPr/>
        </p:nvSpPr>
        <p:spPr bwMode="gray">
          <a:xfrm>
            <a:off x="822196" y="4177368"/>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January 2023</a:t>
            </a:r>
          </a:p>
        </p:txBody>
      </p:sp>
      <p:pic>
        <p:nvPicPr>
          <p:cNvPr id="12" name="Picture 11" descr="Star icon">
            <a:extLst>
              <a:ext uri="{FF2B5EF4-FFF2-40B4-BE49-F238E27FC236}">
                <a16:creationId xmlns:a16="http://schemas.microsoft.com/office/drawing/2014/main" id="{82FEFB7F-0CFC-4989-B627-4D0D34B303E2}"/>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827390" y="4941778"/>
            <a:ext cx="587679" cy="587679"/>
          </a:xfrm>
          <a:prstGeom prst="rect">
            <a:avLst/>
          </a:prstGeom>
        </p:spPr>
      </p:pic>
      <p:sp>
        <p:nvSpPr>
          <p:cNvPr id="11" name="TextBox 10">
            <a:extLst>
              <a:ext uri="{FF2B5EF4-FFF2-40B4-BE49-F238E27FC236}">
                <a16:creationId xmlns:a16="http://schemas.microsoft.com/office/drawing/2014/main" id="{9145794E-DC8C-4B31-A9C2-C6C3CF44B391}"/>
              </a:ext>
            </a:extLst>
          </p:cNvPr>
          <p:cNvSpPr txBox="1"/>
          <p:nvPr/>
        </p:nvSpPr>
        <p:spPr bwMode="gray">
          <a:xfrm>
            <a:off x="822196" y="5589173"/>
            <a:ext cx="2834865" cy="507831"/>
          </a:xfrm>
          <a:prstGeom prst="rect">
            <a:avLst/>
          </a:prstGeom>
          <a:noFill/>
        </p:spPr>
        <p:txBody>
          <a:bodyPr wrap="square" lIns="0" tIns="0" rIns="0" bIns="0" rtlCol="0">
            <a:spAutoFit/>
          </a:bodyPr>
          <a:lstStyle/>
          <a:p>
            <a:pPr>
              <a:spcBef>
                <a:spcPts val="600"/>
              </a:spcBef>
            </a:pPr>
            <a:r>
              <a:rPr lang="en-US" sz="1100" b="1" dirty="0">
                <a:solidFill>
                  <a:schemeClr val="accent6"/>
                </a:solidFill>
              </a:rPr>
              <a:t>Reminder: </a:t>
            </a:r>
            <a:r>
              <a:rPr lang="en-US" sz="1100" dirty="0">
                <a:solidFill>
                  <a:schemeClr val="tx1"/>
                </a:solidFill>
              </a:rPr>
              <a:t>Download a new template from</a:t>
            </a:r>
            <a:br>
              <a:rPr lang="en-US" sz="1100" dirty="0">
                <a:solidFill>
                  <a:schemeClr val="tx1"/>
                </a:solidFill>
              </a:rPr>
            </a:br>
            <a:r>
              <a:rPr lang="en-US" sz="1100" dirty="0">
                <a:solidFill>
                  <a:schemeClr val="tx1"/>
                </a:solidFill>
              </a:rPr>
              <a:t>Optum Brand Center </a:t>
            </a:r>
            <a:r>
              <a:rPr lang="en-US" sz="1100" b="1" dirty="0">
                <a:solidFill>
                  <a:schemeClr val="tx1"/>
                </a:solidFill>
              </a:rPr>
              <a:t>each time</a:t>
            </a:r>
            <a:r>
              <a:rPr lang="en-US" sz="1100" dirty="0">
                <a:solidFill>
                  <a:schemeClr val="tx1"/>
                </a:solidFill>
              </a:rPr>
              <a:t> a document is started. Templates continuously evolve.</a:t>
            </a:r>
          </a:p>
        </p:txBody>
      </p:sp>
      <p:pic>
        <p:nvPicPr>
          <p:cNvPr id="17" name="Picture 16">
            <a:extLst>
              <a:ext uri="{FF2B5EF4-FFF2-40B4-BE49-F238E27FC236}">
                <a16:creationId xmlns:a16="http://schemas.microsoft.com/office/drawing/2014/main" id="{819BE298-EAEE-4EF5-9588-71610469B37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bwMode="gray">
          <a:xfrm>
            <a:off x="5122888" y="525529"/>
            <a:ext cx="6606362" cy="3714175"/>
          </a:xfrm>
          <a:prstGeom prst="rect">
            <a:avLst/>
          </a:prstGeom>
          <a:ln w="6350">
            <a:solidFill>
              <a:schemeClr val="accent2"/>
            </a:solidFill>
          </a:ln>
        </p:spPr>
      </p:pic>
      <p:pic>
        <p:nvPicPr>
          <p:cNvPr id="18" name="Picture 17">
            <a:extLst>
              <a:ext uri="{FF2B5EF4-FFF2-40B4-BE49-F238E27FC236}">
                <a16:creationId xmlns:a16="http://schemas.microsoft.com/office/drawing/2014/main" id="{0B9B688F-3869-4ECE-BE40-DE3ADDF3F073}"/>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bwMode="gray">
          <a:xfrm>
            <a:off x="5122888" y="4242380"/>
            <a:ext cx="3298775" cy="1857119"/>
          </a:xfrm>
          <a:prstGeom prst="rect">
            <a:avLst/>
          </a:prstGeom>
          <a:ln w="6350">
            <a:solidFill>
              <a:schemeClr val="accent2"/>
            </a:solidFill>
          </a:ln>
        </p:spPr>
      </p:pic>
      <p:pic>
        <p:nvPicPr>
          <p:cNvPr id="20" name="Picture 19">
            <a:extLst>
              <a:ext uri="{FF2B5EF4-FFF2-40B4-BE49-F238E27FC236}">
                <a16:creationId xmlns:a16="http://schemas.microsoft.com/office/drawing/2014/main" id="{5EB3950A-EFEF-4170-8936-5F3D5792ECB7}"/>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bwMode="gray">
          <a:xfrm>
            <a:off x="8421497" y="4243004"/>
            <a:ext cx="3310128" cy="1856495"/>
          </a:xfrm>
          <a:prstGeom prst="rect">
            <a:avLst/>
          </a:prstGeom>
          <a:ln w="6350">
            <a:solidFill>
              <a:schemeClr val="accent2"/>
            </a:solidFill>
          </a:ln>
        </p:spPr>
      </p:pic>
    </p:spTree>
    <p:extLst>
      <p:ext uri="{BB962C8B-B14F-4D97-AF65-F5344CB8AC3E}">
        <p14:creationId xmlns:p14="http://schemas.microsoft.com/office/powerpoint/2010/main" val="2738455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185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ver">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3" name="Picture 12" descr="A person lovingly touching a child on the chin while sitting on they're lap.">
            <a:extLst>
              <a:ext uri="{FF2B5EF4-FFF2-40B4-BE49-F238E27FC236}">
                <a16:creationId xmlns:a16="http://schemas.microsoft.com/office/drawing/2014/main" id="{BDE252CA-B7C1-4F2D-A934-EB57E92D84C6}"/>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568246249"/>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ver 02">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24" name="Picture 23" descr="A doctor examining a patient by checking lymph nodes under the jaw line.">
            <a:extLst>
              <a:ext uri="{FF2B5EF4-FFF2-40B4-BE49-F238E27FC236}">
                <a16:creationId xmlns:a16="http://schemas.microsoft.com/office/drawing/2014/main" id="{0FC9DEF5-8784-475B-B82B-3A69645F62EA}"/>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726492907"/>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ver 03">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2" name="Picture 11" descr="Two individuals walking and talking with one another while enjoying ice cream.">
            <a:extLst>
              <a:ext uri="{FF2B5EF4-FFF2-40B4-BE49-F238E27FC236}">
                <a16:creationId xmlns:a16="http://schemas.microsoft.com/office/drawing/2014/main" id="{12FF9B2B-62EB-453D-883A-F3D1C5D129E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49" y="0"/>
            <a:ext cx="6175248" cy="6858000"/>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686088263"/>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 02">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24" name="Picture 23">
            <a:extLst>
              <a:ext uri="{FF2B5EF4-FFF2-40B4-BE49-F238E27FC236}">
                <a16:creationId xmlns:a16="http://schemas.microsoft.com/office/drawing/2014/main" id="{0FC9DEF5-8784-475B-B82B-3A69645F62E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6016752" y="0"/>
            <a:ext cx="6175248" cy="6858000"/>
          </a:xfrm>
          <a:prstGeom prst="rect">
            <a:avLst/>
          </a:prstGeom>
        </p:spPr>
      </p:pic>
    </p:spTree>
    <p:extLst>
      <p:ext uri="{BB962C8B-B14F-4D97-AF65-F5344CB8AC3E}">
        <p14:creationId xmlns:p14="http://schemas.microsoft.com/office/powerpoint/2010/main" val="384462280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over 04">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2" name="Picture 11" descr="Two medical professionals reviewing information from a touchscreen on the wall while one holds a tablet.">
            <a:extLst>
              <a:ext uri="{FF2B5EF4-FFF2-40B4-BE49-F238E27FC236}">
                <a16:creationId xmlns:a16="http://schemas.microsoft.com/office/drawing/2014/main" id="{F8836543-6FF7-41D0-B888-CCACA6E60F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1"/>
            <a:ext cx="6175247" cy="6857998"/>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866556724"/>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over 05">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3" name="Picture 12" descr="Two people holding a young child who is eating a cooking. One person is kissing the child on the head while the other watches lovingly.">
            <a:extLst>
              <a:ext uri="{FF2B5EF4-FFF2-40B4-BE49-F238E27FC236}">
                <a16:creationId xmlns:a16="http://schemas.microsoft.com/office/drawing/2014/main" id="{998D147F-F514-40D3-9F83-705EE8693EF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9486" y="6071"/>
            <a:ext cx="6169779" cy="6851926"/>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9648264"/>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63735299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over - Promise">
    <p:bg>
      <p:bgPr>
        <a:solidFill>
          <a:schemeClr val="bg1"/>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10" name="TextBox 9">
            <a:extLst>
              <a:ext uri="{FF2B5EF4-FFF2-40B4-BE49-F238E27FC236}">
                <a16:creationId xmlns:a16="http://schemas.microsoft.com/office/drawing/2014/main" id="{AAF8C1F7-0FC5-4BD5-896B-5EB9642D0AC1}"/>
              </a:ext>
            </a:extLst>
          </p:cNvPr>
          <p:cNvSpPr txBox="1"/>
          <p:nvPr/>
        </p:nvSpPr>
        <p:spPr bwMode="gray">
          <a:xfrm>
            <a:off x="463462" y="3592370"/>
            <a:ext cx="4015946" cy="623248"/>
          </a:xfrm>
          <a:prstGeom prst="rect">
            <a:avLst/>
          </a:prstGeom>
          <a:noFill/>
        </p:spPr>
        <p:txBody>
          <a:bodyPr vert="horz" wrap="square" lIns="0" tIns="0" rIns="0" bIns="0" rtlCol="0">
            <a:spAutoFit/>
          </a:bodyPr>
          <a:lstStyle/>
          <a:p>
            <a:pPr algn="l">
              <a:lnSpc>
                <a:spcPct val="90000"/>
              </a:lnSpc>
              <a:spcBef>
                <a:spcPts val="600"/>
              </a:spcBef>
            </a:pPr>
            <a:r>
              <a:rPr lang="en-US" sz="4500" b="1" dirty="0">
                <a:solidFill>
                  <a:schemeClr val="accent6"/>
                </a:solidFill>
              </a:rPr>
              <a:t>Better, for you</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518883"/>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5" name="Picture 8" descr="Illustration of a person carrying an oversized heart.">
            <a:extLst>
              <a:ext uri="{FF2B5EF4-FFF2-40B4-BE49-F238E27FC236}">
                <a16:creationId xmlns:a16="http://schemas.microsoft.com/office/drawing/2014/main" id="{548F7AB9-C07C-44D3-A45A-509D3091F2E3}"/>
              </a:ext>
            </a:extLst>
          </p:cNvPr>
          <p:cNvPicPr>
            <a:picLocks noChangeAspect="1"/>
          </p:cNvPicPr>
          <p:nvPr/>
        </p:nvPicPr>
        <p:blipFill>
          <a:blip r:embed="rId4">
            <a:extLst>
              <a:ext uri="{28A0092B-C50C-407E-A947-70E740481C1C}">
                <a14:useLocalDpi xmlns:a14="http://schemas.microsoft.com/office/drawing/2010/main" val="0"/>
              </a:ext>
            </a:extLst>
          </a:blip>
          <a:srcRect l="24691" r="24691"/>
          <a:stretch/>
        </p:blipFill>
        <p:spPr bwMode="gray">
          <a:xfrm>
            <a:off x="6019800" y="0"/>
            <a:ext cx="6172200" cy="6858000"/>
          </a:xfrm>
          <a:prstGeom prst="rect">
            <a:avLst/>
          </a:prstGeom>
          <a:solidFill>
            <a:schemeClr val="bg2"/>
          </a:solidFill>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147949221"/>
      </p:ext>
    </p:extLst>
  </p:cSld>
  <p:clrMapOvr>
    <a:masterClrMapping/>
  </p:clrMapOvr>
  <p:extLst>
    <p:ext uri="{DCECCB84-F9BA-43D5-87BE-67443E8EF086}">
      <p15:sldGuideLst xmlns:p15="http://schemas.microsoft.com/office/powerpoint/2012/main">
        <p15:guide id="2" pos="3259">
          <p15:clr>
            <a:srgbClr val="FBAE40"/>
          </p15:clr>
        </p15:guide>
        <p15:guide id="4" orient="horz" pos="284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41670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2875647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9014866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3075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017198447"/>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05939732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ver 03">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24" name="Picture 23">
            <a:extLst>
              <a:ext uri="{FF2B5EF4-FFF2-40B4-BE49-F238E27FC236}">
                <a16:creationId xmlns:a16="http://schemas.microsoft.com/office/drawing/2014/main" id="{0FC9DEF5-8784-475B-B82B-3A69645F62E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3627330344"/>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6382724"/>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53603171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205209176"/>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9192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488908121"/>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795961898"/>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77416582"/>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925319760"/>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405001559"/>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586334610"/>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over 04">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rgbClr val="FBF9F4"/>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709917574"/>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0734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6" name="Optum logo" descr="Optum">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
        <p:nvSpPr>
          <p:cNvPr id="14" name="Boilerplate">
            <a:extLst>
              <a:ext uri="{FF2B5EF4-FFF2-40B4-BE49-F238E27FC236}">
                <a16:creationId xmlns:a16="http://schemas.microsoft.com/office/drawing/2014/main" id="{9EB9C69C-A308-416E-9EF4-CDCBABF60D86}"/>
              </a:ext>
            </a:extLst>
          </p:cNvPr>
          <p:cNvSpPr txBox="1"/>
          <p:nvPr/>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2023 Optum, Inc. All rights reserved. </a:t>
            </a:r>
          </a:p>
        </p:txBody>
      </p:sp>
    </p:spTree>
    <p:extLst>
      <p:ext uri="{BB962C8B-B14F-4D97-AF65-F5344CB8AC3E}">
        <p14:creationId xmlns:p14="http://schemas.microsoft.com/office/powerpoint/2010/main" val="30129146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210837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F637101A-C75C-41F9-A59B-BB01DC6F1A81}"/>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57B99AAD-1C70-4066-97B8-7CB0AFCDBCB0}"/>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771790877"/>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Shape 9" descr="A large &quot;x&quot; indicating that this layout is not approved for use.">
            <a:extLst>
              <a:ext uri="{FF2B5EF4-FFF2-40B4-BE49-F238E27FC236}">
                <a16:creationId xmlns:a16="http://schemas.microsoft.com/office/drawing/2014/main" id="{B6B42EE6-B915-4BF1-8B9C-7DD5ACE2DD6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CD70083E-4733-4C8E-B27B-09B287FF1688}"/>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259951017"/>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Shape 11" descr="A large &quot;x&quot; indicating that this layout is not approved for use.">
            <a:extLst>
              <a:ext uri="{FF2B5EF4-FFF2-40B4-BE49-F238E27FC236}">
                <a16:creationId xmlns:a16="http://schemas.microsoft.com/office/drawing/2014/main" id="{1C70D576-33E1-4B49-8568-E8D97423AE77}"/>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10" name="TextBox 9">
            <a:extLst>
              <a:ext uri="{FF2B5EF4-FFF2-40B4-BE49-F238E27FC236}">
                <a16:creationId xmlns:a16="http://schemas.microsoft.com/office/drawing/2014/main" id="{E00E51F3-FA16-4CC6-97C6-6EECCB9AFCB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375014497"/>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5F25F3A1-BD13-41CE-9176-E8CD536BC4D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2A212493-ED92-4B1B-901F-F8694A916BC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076209545"/>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60799103-2F70-4C44-9BCC-51D14763EF0E}"/>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49FD152-129D-41A4-81CE-BC9A8DCD0B3A}"/>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146836587"/>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22419F1F-051D-4EAB-BCEA-2B4614A0214F}"/>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2B6F59F-8687-492F-A2D4-E8EBFECAC4AB}"/>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55169177"/>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AB58FB46-F330-4E2D-8F18-92EB7F8636A2}"/>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05104E2-CEF6-4BD8-B7C0-2C8692A17794}"/>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13393129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2"/>
      </p:bgRef>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11760451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cSld name="1_Cover 05">
    <p:bg>
      <p:bgRef idx="1001">
        <a:schemeClr val="bg2"/>
      </p:bgRef>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31972840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Instru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pic>
        <p:nvPicPr>
          <p:cNvPr id="23" name="Optum logo" descr="Optum">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824247" y="523904"/>
            <a:ext cx="2438884" cy="706174"/>
          </a:xfrm>
          <a:prstGeom prst="rect">
            <a:avLst/>
          </a:prstGeom>
        </p:spPr>
      </p:pic>
      <p:sp>
        <p:nvSpPr>
          <p:cNvPr id="8" name="TextBox 7">
            <a:extLst>
              <a:ext uri="{FF2B5EF4-FFF2-40B4-BE49-F238E27FC236}">
                <a16:creationId xmlns:a16="http://schemas.microsoft.com/office/drawing/2014/main" id="{144308BD-A2EF-404E-BE32-E7DA086E8C83}"/>
              </a:ext>
            </a:extLst>
          </p:cNvPr>
          <p:cNvSpPr txBox="1"/>
          <p:nvPr/>
        </p:nvSpPr>
        <p:spPr bwMode="gray">
          <a:xfrm>
            <a:off x="824247" y="2404812"/>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22" name="TextBox 21">
            <a:extLst>
              <a:ext uri="{FF2B5EF4-FFF2-40B4-BE49-F238E27FC236}">
                <a16:creationId xmlns:a16="http://schemas.microsoft.com/office/drawing/2014/main" id="{3E57223A-B05B-4614-AAEA-675CF58D9E9B}"/>
              </a:ext>
            </a:extLst>
          </p:cNvPr>
          <p:cNvSpPr txBox="1"/>
          <p:nvPr/>
        </p:nvSpPr>
        <p:spPr bwMode="gray">
          <a:xfrm>
            <a:off x="824247" y="3177094"/>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sp>
        <p:nvSpPr>
          <p:cNvPr id="10" name="TextBox 9">
            <a:extLst>
              <a:ext uri="{FF2B5EF4-FFF2-40B4-BE49-F238E27FC236}">
                <a16:creationId xmlns:a16="http://schemas.microsoft.com/office/drawing/2014/main" id="{FD38DA28-EF8F-43D1-AD7F-CCB3640760DD}"/>
              </a:ext>
            </a:extLst>
          </p:cNvPr>
          <p:cNvSpPr txBox="1"/>
          <p:nvPr/>
        </p:nvSpPr>
        <p:spPr bwMode="gray">
          <a:xfrm>
            <a:off x="822196" y="4177368"/>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January 2024</a:t>
            </a:r>
          </a:p>
        </p:txBody>
      </p:sp>
      <p:pic>
        <p:nvPicPr>
          <p:cNvPr id="12" name="Picture 11" descr="Star icon">
            <a:extLst>
              <a:ext uri="{FF2B5EF4-FFF2-40B4-BE49-F238E27FC236}">
                <a16:creationId xmlns:a16="http://schemas.microsoft.com/office/drawing/2014/main" id="{82FEFB7F-0CFC-4989-B627-4D0D34B303E2}"/>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827390" y="4941778"/>
            <a:ext cx="587679" cy="587679"/>
          </a:xfrm>
          <a:prstGeom prst="rect">
            <a:avLst/>
          </a:prstGeom>
        </p:spPr>
      </p:pic>
      <p:sp>
        <p:nvSpPr>
          <p:cNvPr id="11" name="TextBox 10">
            <a:extLst>
              <a:ext uri="{FF2B5EF4-FFF2-40B4-BE49-F238E27FC236}">
                <a16:creationId xmlns:a16="http://schemas.microsoft.com/office/drawing/2014/main" id="{9145794E-DC8C-4B31-A9C2-C6C3CF44B391}"/>
              </a:ext>
            </a:extLst>
          </p:cNvPr>
          <p:cNvSpPr txBox="1"/>
          <p:nvPr/>
        </p:nvSpPr>
        <p:spPr bwMode="gray">
          <a:xfrm>
            <a:off x="822196" y="5589173"/>
            <a:ext cx="2834865" cy="507831"/>
          </a:xfrm>
          <a:prstGeom prst="rect">
            <a:avLst/>
          </a:prstGeom>
          <a:noFill/>
        </p:spPr>
        <p:txBody>
          <a:bodyPr wrap="square" lIns="0" tIns="0" rIns="0" bIns="0" rtlCol="0">
            <a:spAutoFit/>
          </a:bodyPr>
          <a:lstStyle/>
          <a:p>
            <a:pPr>
              <a:spcBef>
                <a:spcPts val="600"/>
              </a:spcBef>
            </a:pPr>
            <a:r>
              <a:rPr lang="en-US" sz="1100" b="1" dirty="0">
                <a:solidFill>
                  <a:schemeClr val="accent6"/>
                </a:solidFill>
              </a:rPr>
              <a:t>Reminder: </a:t>
            </a:r>
            <a:r>
              <a:rPr lang="en-US" sz="1100" dirty="0">
                <a:solidFill>
                  <a:schemeClr val="tx1"/>
                </a:solidFill>
              </a:rPr>
              <a:t>Download a new template from</a:t>
            </a:r>
            <a:br>
              <a:rPr lang="en-US" sz="1100" dirty="0">
                <a:solidFill>
                  <a:schemeClr val="tx1"/>
                </a:solidFill>
              </a:rPr>
            </a:br>
            <a:r>
              <a:rPr lang="en-US" sz="1100" dirty="0">
                <a:solidFill>
                  <a:schemeClr val="tx1"/>
                </a:solidFill>
              </a:rPr>
              <a:t>Optum Brand Center </a:t>
            </a:r>
            <a:r>
              <a:rPr lang="en-US" sz="1100" b="1" dirty="0">
                <a:solidFill>
                  <a:schemeClr val="tx1"/>
                </a:solidFill>
              </a:rPr>
              <a:t>each time</a:t>
            </a:r>
            <a:r>
              <a:rPr lang="en-US" sz="1100" dirty="0">
                <a:solidFill>
                  <a:schemeClr val="tx1"/>
                </a:solidFill>
              </a:rPr>
              <a:t> a document is started. Templates continuously evolve.</a:t>
            </a:r>
          </a:p>
        </p:txBody>
      </p:sp>
      <p:pic>
        <p:nvPicPr>
          <p:cNvPr id="18" name="Picture 17">
            <a:extLst>
              <a:ext uri="{FF2B5EF4-FFF2-40B4-BE49-F238E27FC236}">
                <a16:creationId xmlns:a16="http://schemas.microsoft.com/office/drawing/2014/main" id="{0B9B688F-3869-4ECE-BE40-DE3ADDF3F073}"/>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bwMode="gray">
          <a:xfrm>
            <a:off x="5122888" y="4245508"/>
            <a:ext cx="3298775" cy="1857119"/>
          </a:xfrm>
          <a:prstGeom prst="rect">
            <a:avLst/>
          </a:prstGeom>
          <a:ln w="6350">
            <a:solidFill>
              <a:schemeClr val="accent2"/>
            </a:solidFill>
          </a:ln>
        </p:spPr>
      </p:pic>
      <p:pic>
        <p:nvPicPr>
          <p:cNvPr id="4" name="Picture 3">
            <a:extLst>
              <a:ext uri="{FF2B5EF4-FFF2-40B4-BE49-F238E27FC236}">
                <a16:creationId xmlns:a16="http://schemas.microsoft.com/office/drawing/2014/main" id="{11A66DFB-0BA7-42B4-63AA-F29DED25E09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1497" y="4243004"/>
            <a:ext cx="3310128" cy="1859623"/>
          </a:xfrm>
          <a:prstGeom prst="rect">
            <a:avLst/>
          </a:prstGeom>
          <a:ln w="6350">
            <a:solidFill>
              <a:schemeClr val="accent2"/>
            </a:solidFill>
          </a:ln>
        </p:spPr>
      </p:pic>
      <p:pic>
        <p:nvPicPr>
          <p:cNvPr id="3" name="Picture 2">
            <a:extLst>
              <a:ext uri="{FF2B5EF4-FFF2-40B4-BE49-F238E27FC236}">
                <a16:creationId xmlns:a16="http://schemas.microsoft.com/office/drawing/2014/main" id="{EB8C1BEC-5C50-EC82-6813-2CCF2BF25A5A}"/>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121966" y="525529"/>
            <a:ext cx="6609660" cy="3725696"/>
          </a:xfrm>
          <a:prstGeom prst="rect">
            <a:avLst/>
          </a:prstGeom>
          <a:ln w="6350">
            <a:solidFill>
              <a:schemeClr val="accent2"/>
            </a:solidFill>
          </a:ln>
        </p:spPr>
      </p:pic>
    </p:spTree>
    <p:extLst>
      <p:ext uri="{BB962C8B-B14F-4D97-AF65-F5344CB8AC3E}">
        <p14:creationId xmlns:p14="http://schemas.microsoft.com/office/powerpoint/2010/main" val="41581746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38584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Cover">
    <p:bg>
      <p:bgRef idx="1001">
        <a:schemeClr val="bg1"/>
      </p:bgRef>
    </p:bg>
    <p:spTree>
      <p:nvGrpSpPr>
        <p:cNvPr id="1" name=""/>
        <p:cNvGrpSpPr/>
        <p:nvPr/>
      </p:nvGrpSpPr>
      <p:grpSpPr>
        <a:xfrm>
          <a:off x="0" y="0"/>
          <a:ext cx="0" cy="0"/>
          <a:chOff x="0" y="0"/>
          <a:chExt cx="0" cy="0"/>
        </a:xfrm>
      </p:grpSpPr>
      <p:sp>
        <p:nvSpPr>
          <p:cNvPr id="10" name="Freeform 11">
            <a:extLst>
              <a:ext uri="{FF2B5EF4-FFF2-40B4-BE49-F238E27FC236}">
                <a16:creationId xmlns:a16="http://schemas.microsoft.com/office/drawing/2014/main" id="{018ADF08-66C4-7A27-5941-438B95462BC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0"/>
            <a:ext cx="6037330" cy="6858000"/>
          </a:xfrm>
          <a:custGeom>
            <a:avLst/>
            <a:gdLst>
              <a:gd name="connsiteX0" fmla="*/ 0 w 6037330"/>
              <a:gd name="connsiteY0" fmla="*/ 0 h 6858000"/>
              <a:gd name="connsiteX1" fmla="*/ 3835988 w 6037330"/>
              <a:gd name="connsiteY1" fmla="*/ 0 h 6858000"/>
              <a:gd name="connsiteX2" fmla="*/ 4114800 w 6037330"/>
              <a:gd name="connsiteY2" fmla="*/ 0 h 6858000"/>
              <a:gd name="connsiteX3" fmla="*/ 6037330 w 6037330"/>
              <a:gd name="connsiteY3" fmla="*/ 0 h 6858000"/>
              <a:gd name="connsiteX4" fmla="*/ 5982904 w 6037330"/>
              <a:gd name="connsiteY4" fmla="*/ 57086 h 6858000"/>
              <a:gd name="connsiteX5" fmla="*/ 4680119 w 6037330"/>
              <a:gd name="connsiteY5" fmla="*/ 3429000 h 6858000"/>
              <a:gd name="connsiteX6" fmla="*/ 5982904 w 6037330"/>
              <a:gd name="connsiteY6" fmla="*/ 6800914 h 6858000"/>
              <a:gd name="connsiteX7" fmla="*/ 6037330 w 6037330"/>
              <a:gd name="connsiteY7" fmla="*/ 6858000 h 6858000"/>
              <a:gd name="connsiteX8" fmla="*/ 4114800 w 6037330"/>
              <a:gd name="connsiteY8" fmla="*/ 6858000 h 6858000"/>
              <a:gd name="connsiteX9" fmla="*/ 3835988 w 6037330"/>
              <a:gd name="connsiteY9" fmla="*/ 6858000 h 6858000"/>
              <a:gd name="connsiteX10" fmla="*/ 0 w 603733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37330" h="6858000">
                <a:moveTo>
                  <a:pt x="0" y="0"/>
                </a:moveTo>
                <a:lnTo>
                  <a:pt x="3835988" y="0"/>
                </a:lnTo>
                <a:lnTo>
                  <a:pt x="4114800" y="0"/>
                </a:lnTo>
                <a:lnTo>
                  <a:pt x="6037330" y="0"/>
                </a:lnTo>
                <a:lnTo>
                  <a:pt x="5982904" y="57086"/>
                </a:lnTo>
                <a:cubicBezTo>
                  <a:pt x="5173461" y="947670"/>
                  <a:pt x="4680119" y="2130722"/>
                  <a:pt x="4680119" y="3429000"/>
                </a:cubicBezTo>
                <a:cubicBezTo>
                  <a:pt x="4680119" y="4727278"/>
                  <a:pt x="5173461" y="5910330"/>
                  <a:pt x="5982904" y="6800914"/>
                </a:cubicBezTo>
                <a:lnTo>
                  <a:pt x="6037330" y="6858000"/>
                </a:lnTo>
                <a:lnTo>
                  <a:pt x="4114800" y="6858000"/>
                </a:lnTo>
                <a:lnTo>
                  <a:pt x="3835988" y="6858000"/>
                </a:lnTo>
                <a:lnTo>
                  <a:pt x="0" y="6858000"/>
                </a:ln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pic>
        <p:nvPicPr>
          <p:cNvPr id="12" name="Optum logo" descr="Optum">
            <a:extLst>
              <a:ext uri="{FF2B5EF4-FFF2-40B4-BE49-F238E27FC236}">
                <a16:creationId xmlns:a16="http://schemas.microsoft.com/office/drawing/2014/main" id="{FA968874-41BB-1E3A-AF0C-1B4952106FCF}"/>
              </a:ext>
              <a:ext uri="{C183D7F6-B498-43B3-948B-1728B52AA6E4}">
                <adec:decorative xmlns:adec="http://schemas.microsoft.com/office/drawing/2017/decorative" val="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937990" y="3019667"/>
            <a:ext cx="2827394" cy="818667"/>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6594904" y="1649301"/>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6594904" y="3834665"/>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6594904" y="5396367"/>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8470803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152">
          <p15:clr>
            <a:srgbClr val="FFC000"/>
          </p15:clr>
        </p15:guide>
        <p15:guide id="2" pos="7120">
          <p15:clr>
            <a:srgbClr val="FFC000"/>
          </p15:clr>
        </p15:guide>
        <p15:guide id="3" orient="horz" pos="2216">
          <p15:clr>
            <a:srgbClr val="FFC000"/>
          </p15:clr>
        </p15:guide>
        <p15:guide id="4" orient="horz" pos="2408">
          <p15:clr>
            <a:srgbClr val="FFC00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Cover 02">
    <p:bg>
      <p:bgRef idx="1001">
        <a:schemeClr val="bg1"/>
      </p:bgRef>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2375092" y="2317660"/>
            <a:ext cx="7315200" cy="1246495"/>
          </a:xfrm>
        </p:spPr>
        <p:txBody>
          <a:bodyPr anchor="b"/>
          <a:lstStyle>
            <a:lvl1pPr>
              <a:defRPr sz="4500"/>
            </a:lvl1pPr>
          </a:lstStyle>
          <a:p>
            <a:r>
              <a:rPr lang="en-US" dirty="0"/>
              <a:t>Insightful presentation title (max. 2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2375092" y="3898459"/>
            <a:ext cx="7315200" cy="553998"/>
          </a:xfrm>
        </p:spPr>
        <p:txBody>
          <a:bodyPr wrap="square">
            <a:spAutoFit/>
          </a:bodyPr>
          <a:lstStyle>
            <a:lvl1pPr marL="0" indent="0">
              <a:spcBef>
                <a:spcPts val="0"/>
              </a:spcBef>
              <a:buFont typeface="Arial" panose="020B0604020202020204" pitchFamily="34" charset="0"/>
              <a:buNone/>
              <a:defRPr sz="18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bold 18pt, sentence case, max. 2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2375091" y="4992329"/>
            <a:ext cx="731520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4" name="Freeform: Shape 13">
            <a:extLst>
              <a:ext uri="{FF2B5EF4-FFF2-40B4-BE49-F238E27FC236}">
                <a16:creationId xmlns:a16="http://schemas.microsoft.com/office/drawing/2014/main" id="{F33E8723-94DB-5556-1A86-67D45CBF982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3907075"/>
            <a:ext cx="12188952" cy="2950926"/>
          </a:xfrm>
          <a:custGeom>
            <a:avLst/>
            <a:gdLst>
              <a:gd name="connsiteX0" fmla="*/ 12188952 w 12188952"/>
              <a:gd name="connsiteY0" fmla="*/ 0 h 2950926"/>
              <a:gd name="connsiteX1" fmla="*/ 12188952 w 12188952"/>
              <a:gd name="connsiteY1" fmla="*/ 2950926 h 2950926"/>
              <a:gd name="connsiteX2" fmla="*/ 0 w 12188952"/>
              <a:gd name="connsiteY2" fmla="*/ 2950926 h 2950926"/>
              <a:gd name="connsiteX3" fmla="*/ 0 w 12188952"/>
              <a:gd name="connsiteY3" fmla="*/ 1951527 h 2950926"/>
              <a:gd name="connsiteX4" fmla="*/ 170764 w 12188952"/>
              <a:gd name="connsiteY4" fmla="*/ 2006967 h 2950926"/>
              <a:gd name="connsiteX5" fmla="*/ 4194949 w 12188952"/>
              <a:gd name="connsiteY5" fmla="*/ 2615366 h 2950926"/>
              <a:gd name="connsiteX6" fmla="*/ 11761160 w 12188952"/>
              <a:gd name="connsiteY6" fmla="*/ 304209 h 295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2950926">
                <a:moveTo>
                  <a:pt x="12188952" y="0"/>
                </a:moveTo>
                <a:lnTo>
                  <a:pt x="12188952" y="2950926"/>
                </a:lnTo>
                <a:lnTo>
                  <a:pt x="0" y="2950926"/>
                </a:lnTo>
                <a:lnTo>
                  <a:pt x="0" y="1951527"/>
                </a:lnTo>
                <a:lnTo>
                  <a:pt x="170764" y="2006967"/>
                </a:lnTo>
                <a:cubicBezTo>
                  <a:pt x="1442002" y="2402363"/>
                  <a:pt x="2793601" y="2615366"/>
                  <a:pt x="4194949" y="2615366"/>
                </a:cubicBezTo>
                <a:cubicBezTo>
                  <a:pt x="6997644" y="2615366"/>
                  <a:pt x="9601341" y="1763354"/>
                  <a:pt x="11761160" y="304209"/>
                </a:cubicBez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8341040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1496">
          <p15:clr>
            <a:srgbClr val="FBAE40"/>
          </p15:clr>
        </p15:guide>
        <p15:guide id="3" orient="horz" pos="2246">
          <p15:clr>
            <a:srgbClr val="FBAE40"/>
          </p15:clr>
        </p15:guide>
        <p15:guide id="4" orient="horz" pos="2447">
          <p15:clr>
            <a:srgbClr val="FBAE40"/>
          </p15:clr>
        </p15:guide>
        <p15:guide id="5" pos="610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Cover 03">
    <p:bg>
      <p:bgPr>
        <a:solidFill>
          <a:schemeClr val="bg2"/>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0" name="Date Placeholder 9">
            <a:extLst>
              <a:ext uri="{FF2B5EF4-FFF2-40B4-BE49-F238E27FC236}">
                <a16:creationId xmlns:a16="http://schemas.microsoft.com/office/drawing/2014/main" id="{D64D994A-1F86-650F-91D1-D9CF4A6D5AF1}"/>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2" name="Footer Placeholder 11">
            <a:extLst>
              <a:ext uri="{FF2B5EF4-FFF2-40B4-BE49-F238E27FC236}">
                <a16:creationId xmlns:a16="http://schemas.microsoft.com/office/drawing/2014/main" id="{97300FDB-6AA7-7D29-6E6C-DAB8AF3C6B3B}"/>
              </a:ext>
            </a:extLst>
          </p:cNvPr>
          <p:cNvSpPr>
            <a:spLocks noGrp="1"/>
          </p:cNvSpPr>
          <p:nvPr>
            <p:ph type="ftr" sz="quarter" idx="17"/>
          </p:nvPr>
        </p:nvSpPr>
        <p:spPr/>
        <p:txBody>
          <a:bodyPr/>
          <a:lstStyle/>
          <a:p>
            <a:endParaRPr lang="en-US"/>
          </a:p>
        </p:txBody>
      </p:sp>
      <p:sp>
        <p:nvSpPr>
          <p:cNvPr id="13" name="Slide Number Placeholder 12">
            <a:extLst>
              <a:ext uri="{FF2B5EF4-FFF2-40B4-BE49-F238E27FC236}">
                <a16:creationId xmlns:a16="http://schemas.microsoft.com/office/drawing/2014/main" id="{7FADA5F4-B71C-E968-5670-1EEE3C6C9F2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402960076"/>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Cover 04">
    <p:bg>
      <p:bgPr>
        <a:solidFill>
          <a:schemeClr val="bg2"/>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5" name="Picture Placeholder 4">
            <a:extLst>
              <a:ext uri="{FF2B5EF4-FFF2-40B4-BE49-F238E27FC236}">
                <a16:creationId xmlns:a16="http://schemas.microsoft.com/office/drawing/2014/main" id="{6602CFF5-9BBC-863E-C089-A676996FA394}"/>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14B58E5A-BF8F-9CC6-1870-BB7839F7C39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5CCAC17E-165F-4D50-26D1-8EE65CB27552}"/>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E64404C2-5DC8-B39C-1165-3141C2711ECC}"/>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497818263"/>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1"/>
      </p:bgRef>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3" name="Date Placeholder 12">
            <a:extLst>
              <a:ext uri="{FF2B5EF4-FFF2-40B4-BE49-F238E27FC236}">
                <a16:creationId xmlns:a16="http://schemas.microsoft.com/office/drawing/2014/main" id="{B3E840D2-D053-6E6F-0B27-C096734737F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4" name="Footer Placeholder 13">
            <a:extLst>
              <a:ext uri="{FF2B5EF4-FFF2-40B4-BE49-F238E27FC236}">
                <a16:creationId xmlns:a16="http://schemas.microsoft.com/office/drawing/2014/main" id="{8EE78183-D8BF-5FE0-7735-D8FFB8197C80}"/>
              </a:ext>
            </a:extLst>
          </p:cNvPr>
          <p:cNvSpPr>
            <a:spLocks noGrp="1"/>
          </p:cNvSpPr>
          <p:nvPr>
            <p:ph type="ftr" sz="quarter" idx="17"/>
          </p:nvPr>
        </p:nvSpPr>
        <p:spPr/>
        <p:txBody>
          <a:bodyPr/>
          <a:lstStyle/>
          <a:p>
            <a:endParaRPr lang="en-US"/>
          </a:p>
        </p:txBody>
      </p:sp>
      <p:sp>
        <p:nvSpPr>
          <p:cNvPr id="15" name="Slide Number Placeholder 14">
            <a:extLst>
              <a:ext uri="{FF2B5EF4-FFF2-40B4-BE49-F238E27FC236}">
                <a16:creationId xmlns:a16="http://schemas.microsoft.com/office/drawing/2014/main" id="{2507B2F4-B4AF-C862-4E69-D674DC62159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74685232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chemeClr val="bg1"/>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3" name="Picture Placeholder 12">
            <a:extLst>
              <a:ext uri="{FF2B5EF4-FFF2-40B4-BE49-F238E27FC236}">
                <a16:creationId xmlns:a16="http://schemas.microsoft.com/office/drawing/2014/main" id="{D42CBABA-1415-19BE-D237-380FC8DEF6DE}"/>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DCF03D0B-5402-EF45-D126-86ACF7A1BEBD}"/>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1FF9B01D-9565-F36F-8010-39CED224AA25}"/>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FE5BA348-E888-6410-6785-0BF3F28CBCE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2685829012"/>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over 07">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9" name="Date Placeholder 8">
            <a:extLst>
              <a:ext uri="{FF2B5EF4-FFF2-40B4-BE49-F238E27FC236}">
                <a16:creationId xmlns:a16="http://schemas.microsoft.com/office/drawing/2014/main" id="{52474C07-8F5D-CC3D-9724-9A29EA763F7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0" name="Footer Placeholder 9">
            <a:extLst>
              <a:ext uri="{FF2B5EF4-FFF2-40B4-BE49-F238E27FC236}">
                <a16:creationId xmlns:a16="http://schemas.microsoft.com/office/drawing/2014/main" id="{D471F904-8B56-7EFA-3473-9DFAE1BFA581}"/>
              </a:ext>
            </a:extLst>
          </p:cNvPr>
          <p:cNvSpPr>
            <a:spLocks noGrp="1"/>
          </p:cNvSpPr>
          <p:nvPr>
            <p:ph type="ftr" sz="quarter" idx="17"/>
          </p:nvPr>
        </p:nvSpPr>
        <p:spPr/>
        <p:txBody>
          <a:bodyPr/>
          <a:lstStyle/>
          <a:p>
            <a:endParaRPr lang="en-US"/>
          </a:p>
        </p:txBody>
      </p:sp>
      <p:sp>
        <p:nvSpPr>
          <p:cNvPr id="12" name="Slide Number Placeholder 11">
            <a:extLst>
              <a:ext uri="{FF2B5EF4-FFF2-40B4-BE49-F238E27FC236}">
                <a16:creationId xmlns:a16="http://schemas.microsoft.com/office/drawing/2014/main" id="{FC8C7DF5-F873-F2E9-CB9E-9C8CF17D2CC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869733771"/>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800907110"/>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Cover 08">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5" name="Picture Placeholder 4">
            <a:extLst>
              <a:ext uri="{FF2B5EF4-FFF2-40B4-BE49-F238E27FC236}">
                <a16:creationId xmlns:a16="http://schemas.microsoft.com/office/drawing/2014/main" id="{693E2B6F-B0F8-598A-12EC-0815E7654FD0}"/>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9696FBF0-1B42-325E-9531-A33DF9031814}"/>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E529C78D-F523-2F5F-AF8F-9D18AFD1F748}"/>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2483F371-F5E3-E66E-2FC2-36252A822E65}"/>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942433357"/>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1912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81906242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76832742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67597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886667591"/>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87780388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242161498"/>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499945930"/>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737648924"/>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Orange 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537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958766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464531103"/>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432747189"/>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442810972"/>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884750622"/>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238617077"/>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557199955"/>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43740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6" name="Optum logo" descr="Optum">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
        <p:nvSpPr>
          <p:cNvPr id="14" name="Boilerplate">
            <a:extLst>
              <a:ext uri="{FF2B5EF4-FFF2-40B4-BE49-F238E27FC236}">
                <a16:creationId xmlns:a16="http://schemas.microsoft.com/office/drawing/2014/main" id="{9EB9C69C-A308-416E-9EF4-CDCBABF60D86}"/>
              </a:ext>
            </a:extLst>
          </p:cNvPr>
          <p:cNvSpPr txBox="1"/>
          <p:nvPr/>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2024 Optum, Inc. All rights reserved. </a:t>
            </a:r>
          </a:p>
        </p:txBody>
      </p:sp>
    </p:spTree>
    <p:extLst>
      <p:ext uri="{BB962C8B-B14F-4D97-AF65-F5344CB8AC3E}">
        <p14:creationId xmlns:p14="http://schemas.microsoft.com/office/powerpoint/2010/main" val="38174849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1188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image" Target="../media/image2.svg"/><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image" Target="../media/image1.pn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image" Target="../media/image2.svg"/><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image" Target="../media/image1.png"/><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theme" Target="../theme/theme3.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theme" Target="../theme/theme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36062A-1655-4530-ACBD-3C58ED2B33A6}"/>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14" name="Copyright">
            <a:extLst>
              <a:ext uri="{FF2B5EF4-FFF2-40B4-BE49-F238E27FC236}">
                <a16:creationId xmlns:a16="http://schemas.microsoft.com/office/drawing/2014/main" id="{60BE7E32-782B-4635-9369-4283481B5B95}"/>
              </a:ext>
            </a:extLst>
          </p:cNvPr>
          <p:cNvSpPr txBox="1"/>
          <p:nvPr/>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2022 Optum, Inc. All rights reserved.</a:t>
            </a:r>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pic>
        <p:nvPicPr>
          <p:cNvPr id="13" name="Optum logo" descr="Optum logo">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bwMode="gray">
          <a:xfrm>
            <a:off x="461961" y="6343650"/>
            <a:ext cx="773055" cy="223837"/>
          </a:xfrm>
          <a:prstGeom prst="rect">
            <a:avLst/>
          </a:prstGeom>
        </p:spPr>
      </p:pic>
    </p:spTree>
    <p:extLst>
      <p:ext uri="{BB962C8B-B14F-4D97-AF65-F5344CB8AC3E}">
        <p14:creationId xmlns:p14="http://schemas.microsoft.com/office/powerpoint/2010/main" val="42268844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3" name="Optum logo" descr="Optum">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bwMode="gray">
          <a:xfrm>
            <a:off x="461961" y="6343650"/>
            <a:ext cx="773055" cy="223837"/>
          </a:xfrm>
          <a:prstGeom prst="rect">
            <a:avLst/>
          </a:prstGeom>
        </p:spPr>
      </p:pic>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14" name="Copyright">
            <a:extLst>
              <a:ext uri="{FF2B5EF4-FFF2-40B4-BE49-F238E27FC236}">
                <a16:creationId xmlns:a16="http://schemas.microsoft.com/office/drawing/2014/main" id="{60BE7E32-782B-4635-9369-4283481B5B95}"/>
              </a:ext>
            </a:extLst>
          </p:cNvPr>
          <p:cNvSpPr txBox="1"/>
          <p:nvPr/>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2023 Optum, Inc. All rights reserved.</a:t>
            </a: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26000602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3" name="Optum logo" descr="Optum">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bwMode="gray">
          <a:xfrm>
            <a:off x="461961" y="6343650"/>
            <a:ext cx="773055" cy="223837"/>
          </a:xfrm>
          <a:prstGeom prst="rect">
            <a:avLst/>
          </a:prstGeom>
        </p:spPr>
      </p:pic>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14" name="Copyright">
            <a:extLst>
              <a:ext uri="{FF2B5EF4-FFF2-40B4-BE49-F238E27FC236}">
                <a16:creationId xmlns:a16="http://schemas.microsoft.com/office/drawing/2014/main" id="{60BE7E32-782B-4635-9369-4283481B5B95}"/>
              </a:ext>
            </a:extLst>
          </p:cNvPr>
          <p:cNvSpPr txBox="1"/>
          <p:nvPr/>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2024 Optum, Inc. All rights reserved.</a:t>
            </a: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6160533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 id="2147483768" r:id="rId36"/>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737602143"/>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 id="2147483797" r:id="rId28"/>
    <p:sldLayoutId id="2147483798" r:id="rId29"/>
    <p:sldLayoutId id="2147483799" r:id="rId30"/>
    <p:sldLayoutId id="2147483800" r:id="rId31"/>
    <p:sldLayoutId id="2147483801" r:id="rId32"/>
    <p:sldLayoutId id="2147483802" r:id="rId33"/>
    <p:sldLayoutId id="2147483803" r:id="rId34"/>
    <p:sldLayoutId id="2147483804" r:id="rId35"/>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754345771"/>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 id="2147483834" r:id="rId29"/>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02FA0-BB25-270F-943D-253F44EA9F40}"/>
              </a:ext>
            </a:extLst>
          </p:cNvPr>
          <p:cNvSpPr>
            <a:spLocks noGrp="1"/>
          </p:cNvSpPr>
          <p:nvPr>
            <p:ph type="title"/>
          </p:nvPr>
        </p:nvSpPr>
        <p:spPr>
          <a:xfrm>
            <a:off x="463462" y="3073535"/>
            <a:ext cx="4709160" cy="1246495"/>
          </a:xfrm>
        </p:spPr>
        <p:txBody>
          <a:bodyPr/>
          <a:lstStyle/>
          <a:p>
            <a:r>
              <a:rPr lang="en-US" dirty="0"/>
              <a:t>Project 02: </a:t>
            </a:r>
            <a:br>
              <a:rPr lang="en-US" dirty="0"/>
            </a:br>
            <a:r>
              <a:rPr lang="en-US" dirty="0"/>
              <a:t>The Input Link</a:t>
            </a:r>
          </a:p>
        </p:txBody>
      </p:sp>
      <p:sp>
        <p:nvSpPr>
          <p:cNvPr id="5" name="Text Placeholder 4">
            <a:extLst>
              <a:ext uri="{FF2B5EF4-FFF2-40B4-BE49-F238E27FC236}">
                <a16:creationId xmlns:a16="http://schemas.microsoft.com/office/drawing/2014/main" id="{247B70BA-3257-0D6A-49C5-8550812288F4}"/>
              </a:ext>
            </a:extLst>
          </p:cNvPr>
          <p:cNvSpPr>
            <a:spLocks noGrp="1"/>
          </p:cNvSpPr>
          <p:nvPr>
            <p:ph type="body" sz="quarter" idx="10"/>
          </p:nvPr>
        </p:nvSpPr>
        <p:spPr>
          <a:xfrm>
            <a:off x="463462" y="2074334"/>
            <a:ext cx="4709160" cy="738664"/>
          </a:xfrm>
        </p:spPr>
        <p:txBody>
          <a:bodyPr anchor="b"/>
          <a:lstStyle/>
          <a:p>
            <a:r>
              <a:rPr lang="en-US" sz="2400" b="1" dirty="0"/>
              <a:t>The Engineer’s Guide to Soar</a:t>
            </a:r>
          </a:p>
          <a:p>
            <a:r>
              <a:rPr lang="en-US" sz="2400" b="1" dirty="0"/>
              <a:t>Course 01: Soar Essentials</a:t>
            </a:r>
          </a:p>
        </p:txBody>
      </p:sp>
      <p:sp>
        <p:nvSpPr>
          <p:cNvPr id="6" name="Text Placeholder 5">
            <a:extLst>
              <a:ext uri="{FF2B5EF4-FFF2-40B4-BE49-F238E27FC236}">
                <a16:creationId xmlns:a16="http://schemas.microsoft.com/office/drawing/2014/main" id="{55213C73-9EAE-0233-6ABF-00CF5439A0BC}"/>
              </a:ext>
            </a:extLst>
          </p:cNvPr>
          <p:cNvSpPr>
            <a:spLocks noGrp="1"/>
          </p:cNvSpPr>
          <p:nvPr>
            <p:ph type="body" sz="quarter" idx="11"/>
          </p:nvPr>
        </p:nvSpPr>
        <p:spPr/>
        <p:txBody>
          <a:bodyPr/>
          <a:lstStyle/>
          <a:p>
            <a:r>
              <a:rPr lang="en-US" dirty="0"/>
              <a:t>By Dr. Bryan Stearns, 2024</a:t>
            </a:r>
          </a:p>
        </p:txBody>
      </p:sp>
      <p:pic>
        <p:nvPicPr>
          <p:cNvPr id="13" name="Picture Placeholder 12" descr="Graphical user interface&#10;&#10;Description automatically generated with medium confidence">
            <a:extLst>
              <a:ext uri="{FF2B5EF4-FFF2-40B4-BE49-F238E27FC236}">
                <a16:creationId xmlns:a16="http://schemas.microsoft.com/office/drawing/2014/main" id="{6D2C3A6F-5261-A6F6-23F1-447E9D59AD11}"/>
              </a:ext>
            </a:extLst>
          </p:cNvPr>
          <p:cNvPicPr>
            <a:picLocks noGrp="1" noChangeAspect="1"/>
          </p:cNvPicPr>
          <p:nvPr>
            <p:ph type="pic" sz="quarter" idx="15"/>
          </p:nvPr>
        </p:nvPicPr>
        <p:blipFill>
          <a:blip r:embed="rId2"/>
          <a:srcRect t="1153" b="1153"/>
          <a:stretch>
            <a:fillRect/>
          </a:stretch>
        </p:blipFill>
        <p:spPr>
          <a:xfrm>
            <a:off x="5172075" y="0"/>
            <a:ext cx="7019925" cy="6858000"/>
          </a:xfrm>
        </p:spPr>
      </p:pic>
    </p:spTree>
    <p:extLst>
      <p:ext uri="{BB962C8B-B14F-4D97-AF65-F5344CB8AC3E}">
        <p14:creationId xmlns:p14="http://schemas.microsoft.com/office/powerpoint/2010/main" val="2868541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89BC0E-6105-9E73-000B-5963FD9D1914}"/>
              </a:ext>
            </a:extLst>
          </p:cNvPr>
          <p:cNvSpPr>
            <a:spLocks noGrp="1"/>
          </p:cNvSpPr>
          <p:nvPr>
            <p:ph type="title"/>
          </p:nvPr>
        </p:nvSpPr>
        <p:spPr/>
        <p:txBody>
          <a:bodyPr/>
          <a:lstStyle/>
          <a:p>
            <a:r>
              <a:rPr lang="en-US" dirty="0"/>
              <a:t>Project Input</a:t>
            </a:r>
          </a:p>
        </p:txBody>
      </p:sp>
      <p:sp>
        <p:nvSpPr>
          <p:cNvPr id="2" name="Content Placeholder 1">
            <a:extLst>
              <a:ext uri="{FF2B5EF4-FFF2-40B4-BE49-F238E27FC236}">
                <a16:creationId xmlns:a16="http://schemas.microsoft.com/office/drawing/2014/main" id="{7B54DA62-2456-07D5-AF3B-CD555A6C4301}"/>
              </a:ext>
            </a:extLst>
          </p:cNvPr>
          <p:cNvSpPr>
            <a:spLocks noGrp="1"/>
          </p:cNvSpPr>
          <p:nvPr>
            <p:ph idx="1"/>
          </p:nvPr>
        </p:nvSpPr>
        <p:spPr>
          <a:xfrm>
            <a:off x="640079" y="1282455"/>
            <a:ext cx="7504879" cy="3470042"/>
          </a:xfrm>
        </p:spPr>
        <p:txBody>
          <a:bodyPr>
            <a:normAutofit/>
          </a:bodyPr>
          <a:lstStyle/>
          <a:p>
            <a:r>
              <a:rPr lang="en-US" dirty="0"/>
              <a:t>For this course, default input is provided for your project agents</a:t>
            </a:r>
          </a:p>
          <a:p>
            <a:pPr marL="285750" indent="-285750">
              <a:buFont typeface="Arial" panose="020B0604020202020204" pitchFamily="34" charset="0"/>
              <a:buChar char="•"/>
            </a:pPr>
            <a:r>
              <a:rPr lang="en-US" dirty="0"/>
              <a:t>We’ll see how to enable this input later in this lesson.</a:t>
            </a:r>
          </a:p>
          <a:p>
            <a:endParaRPr lang="en-US" dirty="0"/>
          </a:p>
          <a:p>
            <a:r>
              <a:rPr lang="en-US" dirty="0"/>
              <a:t>The input schema we use for Project 02 is:</a:t>
            </a:r>
          </a:p>
          <a:p>
            <a:pPr marL="285750" indent="-285750">
              <a:buFont typeface="Arial" panose="020B0604020202020204" pitchFamily="34" charset="0"/>
              <a:buChar char="•"/>
            </a:pPr>
            <a:r>
              <a:rPr lang="en-US" dirty="0">
                <a:latin typeface="Consolas" panose="020B0609020204030204" pitchFamily="49" charset="0"/>
                <a:ea typeface="Menlo" panose="020B0609030804020204" pitchFamily="49" charset="0"/>
                <a:cs typeface="Menlo" panose="020B0609030804020204" pitchFamily="49" charset="0"/>
              </a:rPr>
              <a:t>^input-</a:t>
            </a:r>
            <a:r>
              <a:rPr lang="en-US" dirty="0" err="1">
                <a:latin typeface="Consolas" panose="020B0609020204030204" pitchFamily="49" charset="0"/>
                <a:ea typeface="Menlo" panose="020B0609030804020204" pitchFamily="49" charset="0"/>
                <a:cs typeface="Menlo" panose="020B0609030804020204" pitchFamily="49" charset="0"/>
              </a:rPr>
              <a:t>link.</a:t>
            </a:r>
            <a:r>
              <a:rPr lang="en-US" b="1" dirty="0" err="1">
                <a:latin typeface="Consolas" panose="020B0609020204030204" pitchFamily="49" charset="0"/>
                <a:ea typeface="Menlo" panose="020B0609030804020204" pitchFamily="49" charset="0"/>
                <a:cs typeface="Menlo" panose="020B0609030804020204" pitchFamily="49" charset="0"/>
              </a:rPr>
              <a:t>priorities</a:t>
            </a:r>
            <a:r>
              <a:rPr lang="en-US" b="1" dirty="0">
                <a:latin typeface="Consolas" panose="020B0609020204030204" pitchFamily="49" charset="0"/>
                <a:ea typeface="Menlo" panose="020B0609030804020204" pitchFamily="49" charset="0"/>
                <a:cs typeface="Menlo" panose="020B0609030804020204" pitchFamily="49" charset="0"/>
              </a:rPr>
              <a:t>.&lt;</a:t>
            </a:r>
            <a:r>
              <a:rPr lang="en-US" b="1" dirty="0" err="1">
                <a:latin typeface="Consolas" panose="020B0609020204030204" pitchFamily="49" charset="0"/>
                <a:ea typeface="Menlo" panose="020B0609030804020204" pitchFamily="49" charset="0"/>
                <a:cs typeface="Menlo" panose="020B0609030804020204" pitchFamily="49" charset="0"/>
              </a:rPr>
              <a:t>attr</a:t>
            </a:r>
            <a:r>
              <a:rPr lang="en-US" b="1" dirty="0">
                <a:latin typeface="Consolas" panose="020B0609020204030204" pitchFamily="49" charset="0"/>
                <a:ea typeface="Menlo" panose="020B0609030804020204" pitchFamily="49" charset="0"/>
                <a:cs typeface="Menlo" panose="020B0609030804020204" pitchFamily="49" charset="0"/>
              </a:rPr>
              <a:t>&gt; </a:t>
            </a:r>
            <a:r>
              <a:rPr lang="en-US" dirty="0">
                <a:latin typeface="Consolas" panose="020B0609020204030204" pitchFamily="49" charset="0"/>
                <a:ea typeface="Menlo" panose="020B0609030804020204" pitchFamily="49" charset="0"/>
                <a:cs typeface="Menlo" panose="020B0609030804020204" pitchFamily="49" charset="0"/>
              </a:rPr>
              <a:t>INT/FLOAT</a:t>
            </a:r>
          </a:p>
          <a:p>
            <a:pPr marL="514350" lvl="1" indent="-285750"/>
            <a:r>
              <a:rPr lang="en-US" dirty="0"/>
              <a:t>Multiple edges match </a:t>
            </a:r>
            <a:r>
              <a:rPr lang="en-US" dirty="0">
                <a:latin typeface="Consolas" panose="020B0609020204030204" pitchFamily="49" charset="0"/>
                <a:ea typeface="Menlo" panose="020B0609030804020204" pitchFamily="49" charset="0"/>
                <a:cs typeface="Menlo" panose="020B0609030804020204" pitchFamily="49" charset="0"/>
              </a:rPr>
              <a:t>&lt;</a:t>
            </a:r>
            <a:r>
              <a:rPr lang="en-US" dirty="0" err="1">
                <a:latin typeface="Consolas" panose="020B0609020204030204" pitchFamily="49" charset="0"/>
                <a:ea typeface="Menlo" panose="020B0609030804020204" pitchFamily="49" charset="0"/>
                <a:cs typeface="Menlo" panose="020B0609030804020204" pitchFamily="49" charset="0"/>
              </a:rPr>
              <a:t>attr</a:t>
            </a:r>
            <a:r>
              <a:rPr lang="en-US" dirty="0">
                <a:latin typeface="Consolas" panose="020B0609020204030204" pitchFamily="49" charset="0"/>
                <a:ea typeface="Menlo" panose="020B0609030804020204" pitchFamily="49" charset="0"/>
                <a:cs typeface="Menlo" panose="020B0609030804020204" pitchFamily="49" charset="0"/>
              </a:rPr>
              <a:t>&gt;</a:t>
            </a:r>
            <a:r>
              <a:rPr lang="en-US" dirty="0"/>
              <a:t>, such as “quality”, “speed”, etc.</a:t>
            </a:r>
            <a:br>
              <a:rPr lang="en-US" dirty="0"/>
            </a:br>
            <a:endParaRPr lang="en-US" dirty="0"/>
          </a:p>
          <a:p>
            <a:pPr marL="285750" indent="-285750">
              <a:buFont typeface="Arial" panose="020B0604020202020204" pitchFamily="34" charset="0"/>
              <a:buChar char="•"/>
            </a:pPr>
            <a:r>
              <a:rPr lang="en-US" dirty="0">
                <a:latin typeface="Consolas" panose="020B0609020204030204" pitchFamily="49" charset="0"/>
                <a:ea typeface="Menlo" panose="020B0609030804020204" pitchFamily="49" charset="0"/>
                <a:cs typeface="Menlo" panose="020B0609030804020204" pitchFamily="49" charset="0"/>
              </a:rPr>
              <a:t>^input-link.</a:t>
            </a:r>
            <a:r>
              <a:rPr lang="en-US" b="1" dirty="0">
                <a:latin typeface="Consolas" panose="020B0609020204030204" pitchFamily="49" charset="0"/>
                <a:ea typeface="Menlo" panose="020B0609030804020204" pitchFamily="49" charset="0"/>
                <a:cs typeface="Menlo" panose="020B0609030804020204" pitchFamily="49" charset="0"/>
              </a:rPr>
              <a:t>candidate-supplier.name </a:t>
            </a:r>
            <a:r>
              <a:rPr lang="en-US" dirty="0">
                <a:latin typeface="Consolas" panose="020B0609020204030204" pitchFamily="49" charset="0"/>
                <a:ea typeface="Menlo" panose="020B0609030804020204" pitchFamily="49" charset="0"/>
                <a:cs typeface="Menlo" panose="020B0609030804020204" pitchFamily="49" charset="0"/>
              </a:rPr>
              <a:t>STRING</a:t>
            </a:r>
          </a:p>
          <a:p>
            <a:pPr marL="514350" lvl="1" indent="-285750"/>
            <a:r>
              <a:rPr lang="en-US" dirty="0"/>
              <a:t>There are 6 named suppliers included in this input</a:t>
            </a:r>
          </a:p>
          <a:p>
            <a:pPr marL="285750" indent="-285750">
              <a:buFont typeface="Arial" panose="020B0604020202020204" pitchFamily="34" charset="0"/>
              <a:buChar char="•"/>
            </a:pPr>
            <a:endParaRPr lang="en-US" dirty="0"/>
          </a:p>
        </p:txBody>
      </p:sp>
      <p:sp>
        <p:nvSpPr>
          <p:cNvPr id="47" name="TextBox 46">
            <a:extLst>
              <a:ext uri="{FF2B5EF4-FFF2-40B4-BE49-F238E27FC236}">
                <a16:creationId xmlns:a16="http://schemas.microsoft.com/office/drawing/2014/main" id="{828CDFCA-DA7F-253E-9E5B-693D2B5D84DD}"/>
              </a:ext>
            </a:extLst>
          </p:cNvPr>
          <p:cNvSpPr txBox="1"/>
          <p:nvPr/>
        </p:nvSpPr>
        <p:spPr bwMode="gray">
          <a:xfrm>
            <a:off x="8595361" y="299728"/>
            <a:ext cx="3139440" cy="4785926"/>
          </a:xfrm>
          <a:prstGeom prst="rect">
            <a:avLst/>
          </a:prstGeom>
        </p:spPr>
        <p:style>
          <a:lnRef idx="2">
            <a:schemeClr val="dk1">
              <a:shade val="15000"/>
            </a:schemeClr>
          </a:lnRef>
          <a:fillRef idx="1">
            <a:schemeClr val="dk1"/>
          </a:fillRef>
          <a:effectRef idx="0">
            <a:schemeClr val="dk1"/>
          </a:effectRef>
          <a:fontRef idx="minor">
            <a:schemeClr val="lt1"/>
          </a:fontRef>
        </p:style>
        <p:txBody>
          <a:bodyPr vert="horz" wrap="square" lIns="91440" tIns="91440" rIns="0" bIns="91440" rtlCol="0">
            <a:spAutoFit/>
          </a:bodyPr>
          <a:lstStyle/>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S1 ^</a:t>
            </a:r>
            <a:r>
              <a:rPr lang="en-US" sz="1400" dirty="0" err="1">
                <a:latin typeface="Consolas" panose="020B0609020204030204" pitchFamily="49" charset="0"/>
                <a:ea typeface="Menlo" panose="020B0609030804020204" pitchFamily="49" charset="0"/>
                <a:cs typeface="Menlo" panose="020B0609030804020204" pitchFamily="49" charset="0"/>
              </a:rPr>
              <a:t>io.input</a:t>
            </a:r>
            <a:r>
              <a:rPr lang="en-US" sz="1400" dirty="0">
                <a:latin typeface="Consolas" panose="020B0609020204030204" pitchFamily="49" charset="0"/>
                <a:ea typeface="Menlo" panose="020B0609030804020204" pitchFamily="49" charset="0"/>
                <a:cs typeface="Menlo" panose="020B0609030804020204" pitchFamily="49" charset="0"/>
              </a:rPr>
              <a:t>-link </a:t>
            </a:r>
            <a:r>
              <a:rPr lang="en-US" sz="1400" b="1" dirty="0">
                <a:latin typeface="Consolas" panose="020B0609020204030204" pitchFamily="49" charset="0"/>
                <a:ea typeface="Menlo" panose="020B0609030804020204" pitchFamily="49" charset="0"/>
                <a:cs typeface="Menlo" panose="020B0609030804020204" pitchFamily="49" charset="0"/>
              </a:rPr>
              <a:t>I2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^priorities </a:t>
            </a:r>
            <a:r>
              <a:rPr lang="en-US" sz="1400" b="1" dirty="0">
                <a:latin typeface="Consolas" panose="020B0609020204030204" pitchFamily="49" charset="0"/>
                <a:ea typeface="Menlo" panose="020B0609030804020204" pitchFamily="49" charset="0"/>
                <a:cs typeface="Menlo" panose="020B0609030804020204" pitchFamily="49" charset="0"/>
              </a:rPr>
              <a:t>P1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^total-cost 11.01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^sustainability 11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^quality 11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^availability 8</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^packaging 8</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^speed 7</a:t>
            </a:r>
          </a:p>
          <a:p>
            <a:pPr>
              <a:spcBef>
                <a:spcPts val="600"/>
              </a:spcBef>
            </a:pPr>
            <a:endParaRPr lang="en-US" sz="1400" dirty="0">
              <a:latin typeface="Consolas" panose="020B0609020204030204" pitchFamily="49" charset="0"/>
              <a:ea typeface="Menlo" panose="020B0609030804020204" pitchFamily="49" charset="0"/>
              <a:cs typeface="Menlo" panose="020B0609030804020204" pitchFamily="49" charset="0"/>
            </a:endParaRP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^candidate-supplier </a:t>
            </a:r>
            <a:r>
              <a:rPr lang="en-US" sz="1400" b="1" dirty="0">
                <a:latin typeface="Consolas" panose="020B0609020204030204" pitchFamily="49" charset="0"/>
                <a:ea typeface="Menlo" panose="020B0609030804020204" pitchFamily="49" charset="0"/>
                <a:cs typeface="Menlo" panose="020B0609030804020204" pitchFamily="49" charset="0"/>
              </a:rPr>
              <a:t>C1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^name |supplier01|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^candidate-supplier </a:t>
            </a:r>
            <a:r>
              <a:rPr lang="en-US" sz="1400" b="1" dirty="0">
                <a:latin typeface="Consolas" panose="020B0609020204030204" pitchFamily="49" charset="0"/>
                <a:ea typeface="Menlo" panose="020B0609030804020204" pitchFamily="49" charset="0"/>
                <a:cs typeface="Menlo" panose="020B0609030804020204" pitchFamily="49" charset="0"/>
              </a:rPr>
              <a:t>C2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^name |supplier02|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^candidate-supplier </a:t>
            </a:r>
            <a:r>
              <a:rPr lang="en-US" sz="1400" b="1" dirty="0">
                <a:latin typeface="Consolas" panose="020B0609020204030204" pitchFamily="49" charset="0"/>
                <a:ea typeface="Menlo" panose="020B0609030804020204" pitchFamily="49" charset="0"/>
                <a:cs typeface="Menlo" panose="020B0609030804020204" pitchFamily="49" charset="0"/>
              </a:rPr>
              <a:t>C6</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^name |supplier06|</a:t>
            </a:r>
          </a:p>
        </p:txBody>
      </p:sp>
      <p:grpSp>
        <p:nvGrpSpPr>
          <p:cNvPr id="57" name="Group 56">
            <a:extLst>
              <a:ext uri="{FF2B5EF4-FFF2-40B4-BE49-F238E27FC236}">
                <a16:creationId xmlns:a16="http://schemas.microsoft.com/office/drawing/2014/main" id="{9CF35356-738C-2D59-68E5-047DFAD6E836}"/>
              </a:ext>
            </a:extLst>
          </p:cNvPr>
          <p:cNvGrpSpPr/>
          <p:nvPr/>
        </p:nvGrpSpPr>
        <p:grpSpPr>
          <a:xfrm>
            <a:off x="1172981" y="4958228"/>
            <a:ext cx="8352515" cy="1344133"/>
            <a:chOff x="726318" y="4710738"/>
            <a:chExt cx="8352515" cy="1344133"/>
          </a:xfrm>
        </p:grpSpPr>
        <p:sp>
          <p:nvSpPr>
            <p:cNvPr id="8" name="Oval 7">
              <a:extLst>
                <a:ext uri="{FF2B5EF4-FFF2-40B4-BE49-F238E27FC236}">
                  <a16:creationId xmlns:a16="http://schemas.microsoft.com/office/drawing/2014/main" id="{11758C7B-3E9F-EBB1-6687-D9471CA9908C}"/>
                </a:ext>
              </a:extLst>
            </p:cNvPr>
            <p:cNvSpPr/>
            <p:nvPr/>
          </p:nvSpPr>
          <p:spPr bwMode="gray">
            <a:xfrm>
              <a:off x="6288935" y="5537506"/>
              <a:ext cx="51736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600" b="0" i="0" u="none" baseline="0" dirty="0">
                <a:solidFill>
                  <a:sysClr val="windowText" lastClr="000000"/>
                </a:solidFill>
              </a:endParaRPr>
            </a:p>
          </p:txBody>
        </p:sp>
        <p:sp>
          <p:nvSpPr>
            <p:cNvPr id="11" name="Oval 10">
              <a:extLst>
                <a:ext uri="{FF2B5EF4-FFF2-40B4-BE49-F238E27FC236}">
                  <a16:creationId xmlns:a16="http://schemas.microsoft.com/office/drawing/2014/main" id="{F3069BFA-65C3-9F89-2C9F-E1AFAB339DD7}"/>
                </a:ext>
              </a:extLst>
            </p:cNvPr>
            <p:cNvSpPr/>
            <p:nvPr/>
          </p:nvSpPr>
          <p:spPr bwMode="gray">
            <a:xfrm>
              <a:off x="4044698" y="4825887"/>
              <a:ext cx="51736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600" i="0" u="none" baseline="0" dirty="0">
                  <a:solidFill>
                    <a:schemeClr val="accent6"/>
                  </a:solidFill>
                </a:rPr>
                <a:t>I2</a:t>
              </a:r>
            </a:p>
          </p:txBody>
        </p:sp>
        <p:cxnSp>
          <p:nvCxnSpPr>
            <p:cNvPr id="13" name="Straight Arrow Connector 12">
              <a:extLst>
                <a:ext uri="{FF2B5EF4-FFF2-40B4-BE49-F238E27FC236}">
                  <a16:creationId xmlns:a16="http://schemas.microsoft.com/office/drawing/2014/main" id="{7969E6E9-981E-6E5F-17AE-650CF697221D}"/>
                </a:ext>
              </a:extLst>
            </p:cNvPr>
            <p:cNvCxnSpPr>
              <a:cxnSpLocks/>
              <a:stCxn id="53" idx="6"/>
              <a:endCxn id="11" idx="2"/>
            </p:cNvCxnSpPr>
            <p:nvPr/>
          </p:nvCxnSpPr>
          <p:spPr bwMode="gray">
            <a:xfrm>
              <a:off x="2794470" y="5084300"/>
              <a:ext cx="1250228" cy="270"/>
            </a:xfrm>
            <a:prstGeom prst="straightConnector1">
              <a:avLst/>
            </a:prstGeom>
            <a:ln w="57150" cap="rnd">
              <a:solidFill>
                <a:srgbClr val="00B050"/>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2A500ABF-45F3-9047-608A-4E6471BF9455}"/>
                </a:ext>
              </a:extLst>
            </p:cNvPr>
            <p:cNvCxnSpPr>
              <a:cxnSpLocks/>
              <a:stCxn id="11" idx="4"/>
              <a:endCxn id="8" idx="2"/>
            </p:cNvCxnSpPr>
            <p:nvPr/>
          </p:nvCxnSpPr>
          <p:spPr bwMode="gray">
            <a:xfrm rot="16200000" flipH="1">
              <a:off x="5069690" y="4576943"/>
              <a:ext cx="452937" cy="1985554"/>
            </a:xfrm>
            <a:prstGeom prst="bentConnector2">
              <a:avLst/>
            </a:prstGeom>
            <a:ln w="5715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272379A-F011-721C-BDE6-680DCE8C8692}"/>
                </a:ext>
              </a:extLst>
            </p:cNvPr>
            <p:cNvSpPr txBox="1"/>
            <p:nvPr/>
          </p:nvSpPr>
          <p:spPr bwMode="gray">
            <a:xfrm>
              <a:off x="2875819" y="4712267"/>
              <a:ext cx="1030320"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input-link</a:t>
              </a:r>
            </a:p>
          </p:txBody>
        </p:sp>
        <p:sp>
          <p:nvSpPr>
            <p:cNvPr id="38" name="TextBox 37">
              <a:extLst>
                <a:ext uri="{FF2B5EF4-FFF2-40B4-BE49-F238E27FC236}">
                  <a16:creationId xmlns:a16="http://schemas.microsoft.com/office/drawing/2014/main" id="{956CB594-D355-749F-0601-7CA5DF769871}"/>
                </a:ext>
              </a:extLst>
            </p:cNvPr>
            <p:cNvSpPr txBox="1"/>
            <p:nvPr/>
          </p:nvSpPr>
          <p:spPr bwMode="gray">
            <a:xfrm>
              <a:off x="4456050" y="5395974"/>
              <a:ext cx="1832883" cy="246221"/>
            </a:xfrm>
            <a:prstGeom prst="rect">
              <a:avLst/>
            </a:prstGeom>
            <a:noFill/>
          </p:spPr>
          <p:txBody>
            <a:bodyPr vert="horz" wrap="square" lIns="0" tIns="0" rIns="0" bIns="0" rtlCol="0">
              <a:spAutoFit/>
            </a:bodyPr>
            <a:lstStyle/>
            <a:p>
              <a:pPr algn="l">
                <a:spcBef>
                  <a:spcPts val="600"/>
                </a:spcBef>
              </a:pPr>
              <a:r>
                <a:rPr lang="en-US" sz="1600" b="1" dirty="0">
                  <a:solidFill>
                    <a:srgbClr val="00B050"/>
                  </a:solidFill>
                </a:rPr>
                <a:t>candidate-supplier</a:t>
              </a:r>
            </a:p>
          </p:txBody>
        </p:sp>
        <p:sp>
          <p:nvSpPr>
            <p:cNvPr id="19" name="Oval 18">
              <a:extLst>
                <a:ext uri="{FF2B5EF4-FFF2-40B4-BE49-F238E27FC236}">
                  <a16:creationId xmlns:a16="http://schemas.microsoft.com/office/drawing/2014/main" id="{9B18DF9A-AFF9-7464-7323-0420E243763C}"/>
                </a:ext>
              </a:extLst>
            </p:cNvPr>
            <p:cNvSpPr/>
            <p:nvPr/>
          </p:nvSpPr>
          <p:spPr bwMode="gray">
            <a:xfrm>
              <a:off x="6288934" y="4825886"/>
              <a:ext cx="51736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600" b="0" i="0" u="none" baseline="0" dirty="0">
                <a:solidFill>
                  <a:sysClr val="windowText" lastClr="000000"/>
                </a:solidFill>
              </a:endParaRPr>
            </a:p>
          </p:txBody>
        </p:sp>
        <p:cxnSp>
          <p:nvCxnSpPr>
            <p:cNvPr id="20" name="Elbow Connector 19">
              <a:extLst>
                <a:ext uri="{FF2B5EF4-FFF2-40B4-BE49-F238E27FC236}">
                  <a16:creationId xmlns:a16="http://schemas.microsoft.com/office/drawing/2014/main" id="{D87CA495-9F95-8202-9EB7-0AA59B5C8DDA}"/>
                </a:ext>
              </a:extLst>
            </p:cNvPr>
            <p:cNvCxnSpPr>
              <a:cxnSpLocks/>
              <a:stCxn id="11" idx="6"/>
              <a:endCxn id="19" idx="2"/>
            </p:cNvCxnSpPr>
            <p:nvPr/>
          </p:nvCxnSpPr>
          <p:spPr bwMode="gray">
            <a:xfrm flipV="1">
              <a:off x="4562063" y="5084569"/>
              <a:ext cx="1726871" cy="1"/>
            </a:xfrm>
            <a:prstGeom prst="bentConnector3">
              <a:avLst>
                <a:gd name="adj1" fmla="val 50000"/>
              </a:avLst>
            </a:prstGeom>
            <a:ln w="5715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E0D7A54-074F-7A4F-9E54-324CA17F37DD}"/>
                </a:ext>
              </a:extLst>
            </p:cNvPr>
            <p:cNvSpPr txBox="1"/>
            <p:nvPr/>
          </p:nvSpPr>
          <p:spPr bwMode="gray">
            <a:xfrm>
              <a:off x="4781971" y="4712267"/>
              <a:ext cx="1141846"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priorities</a:t>
              </a:r>
            </a:p>
          </p:txBody>
        </p:sp>
        <p:cxnSp>
          <p:nvCxnSpPr>
            <p:cNvPr id="31" name="Elbow Connector 30">
              <a:extLst>
                <a:ext uri="{FF2B5EF4-FFF2-40B4-BE49-F238E27FC236}">
                  <a16:creationId xmlns:a16="http://schemas.microsoft.com/office/drawing/2014/main" id="{5DD69362-E178-BCB1-B240-1EADE2E76128}"/>
                </a:ext>
              </a:extLst>
            </p:cNvPr>
            <p:cNvCxnSpPr>
              <a:cxnSpLocks/>
              <a:stCxn id="19" idx="6"/>
            </p:cNvCxnSpPr>
            <p:nvPr/>
          </p:nvCxnSpPr>
          <p:spPr bwMode="gray">
            <a:xfrm flipV="1">
              <a:off x="6806299" y="5084568"/>
              <a:ext cx="982659" cy="1"/>
            </a:xfrm>
            <a:prstGeom prst="bentConnector3">
              <a:avLst>
                <a:gd name="adj1" fmla="val 50000"/>
              </a:avLst>
            </a:prstGeom>
            <a:ln w="5715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564C4A8-6C22-C207-8A32-2DFBCB61433D}"/>
                </a:ext>
              </a:extLst>
            </p:cNvPr>
            <p:cNvSpPr txBox="1"/>
            <p:nvPr/>
          </p:nvSpPr>
          <p:spPr bwMode="gray">
            <a:xfrm>
              <a:off x="7870307" y="4946068"/>
              <a:ext cx="1208526" cy="276999"/>
            </a:xfrm>
            <a:prstGeom prst="rect">
              <a:avLst/>
            </a:prstGeom>
            <a:noFill/>
          </p:spPr>
          <p:txBody>
            <a:bodyPr vert="horz" wrap="square" lIns="0" tIns="0" rIns="0" bIns="0" rtlCol="0">
              <a:spAutoFit/>
            </a:bodyPr>
            <a:lstStyle/>
            <a:p>
              <a:pPr>
                <a:spcBef>
                  <a:spcPts val="600"/>
                </a:spcBef>
              </a:pPr>
              <a:r>
                <a:rPr lang="en-US" b="1" dirty="0">
                  <a:solidFill>
                    <a:srgbClr val="002060"/>
                  </a:solidFill>
                </a:rPr>
                <a:t>INT/FLOAT</a:t>
              </a:r>
            </a:p>
          </p:txBody>
        </p:sp>
        <p:sp>
          <p:nvSpPr>
            <p:cNvPr id="35" name="TextBox 34">
              <a:extLst>
                <a:ext uri="{FF2B5EF4-FFF2-40B4-BE49-F238E27FC236}">
                  <a16:creationId xmlns:a16="http://schemas.microsoft.com/office/drawing/2014/main" id="{75A6E99A-5409-4AA0-1FAA-F1B2FBA14259}"/>
                </a:ext>
              </a:extLst>
            </p:cNvPr>
            <p:cNvSpPr txBox="1"/>
            <p:nvPr/>
          </p:nvSpPr>
          <p:spPr bwMode="gray">
            <a:xfrm>
              <a:off x="6897244" y="5424382"/>
              <a:ext cx="705541"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name</a:t>
              </a:r>
            </a:p>
          </p:txBody>
        </p:sp>
        <p:cxnSp>
          <p:nvCxnSpPr>
            <p:cNvPr id="42" name="Elbow Connector 41">
              <a:extLst>
                <a:ext uri="{FF2B5EF4-FFF2-40B4-BE49-F238E27FC236}">
                  <a16:creationId xmlns:a16="http://schemas.microsoft.com/office/drawing/2014/main" id="{D25E63DD-251E-F131-9976-EDF602F009EB}"/>
                </a:ext>
              </a:extLst>
            </p:cNvPr>
            <p:cNvCxnSpPr>
              <a:cxnSpLocks/>
              <a:stCxn id="8" idx="6"/>
            </p:cNvCxnSpPr>
            <p:nvPr/>
          </p:nvCxnSpPr>
          <p:spPr bwMode="gray">
            <a:xfrm flipV="1">
              <a:off x="6806300" y="5796188"/>
              <a:ext cx="982658" cy="1"/>
            </a:xfrm>
            <a:prstGeom prst="bentConnector3">
              <a:avLst>
                <a:gd name="adj1" fmla="val 50000"/>
              </a:avLst>
            </a:prstGeom>
            <a:ln w="5715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9B6720A-2534-C5B8-B1A1-D2566E21013F}"/>
                </a:ext>
              </a:extLst>
            </p:cNvPr>
            <p:cNvSpPr txBox="1"/>
            <p:nvPr/>
          </p:nvSpPr>
          <p:spPr bwMode="gray">
            <a:xfrm>
              <a:off x="7870307" y="5657688"/>
              <a:ext cx="1198811" cy="276999"/>
            </a:xfrm>
            <a:prstGeom prst="rect">
              <a:avLst/>
            </a:prstGeom>
            <a:noFill/>
          </p:spPr>
          <p:txBody>
            <a:bodyPr vert="horz" wrap="square" lIns="0" tIns="0" rIns="0" bIns="0" rtlCol="0">
              <a:spAutoFit/>
            </a:bodyPr>
            <a:lstStyle/>
            <a:p>
              <a:pPr algn="l">
                <a:spcBef>
                  <a:spcPts val="600"/>
                </a:spcBef>
              </a:pPr>
              <a:r>
                <a:rPr lang="en-US" b="1" dirty="0">
                  <a:solidFill>
                    <a:srgbClr val="002060"/>
                  </a:solidFill>
                </a:rPr>
                <a:t>STRING</a:t>
              </a:r>
            </a:p>
          </p:txBody>
        </p:sp>
        <p:sp>
          <p:nvSpPr>
            <p:cNvPr id="44" name="TextBox 43">
              <a:extLst>
                <a:ext uri="{FF2B5EF4-FFF2-40B4-BE49-F238E27FC236}">
                  <a16:creationId xmlns:a16="http://schemas.microsoft.com/office/drawing/2014/main" id="{C4E9FEB5-757D-DFBD-BBFE-C1689926D1C1}"/>
                </a:ext>
              </a:extLst>
            </p:cNvPr>
            <p:cNvSpPr txBox="1"/>
            <p:nvPr/>
          </p:nvSpPr>
          <p:spPr bwMode="gray">
            <a:xfrm>
              <a:off x="6897244" y="4710738"/>
              <a:ext cx="705541"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&lt;</a:t>
              </a:r>
              <a:r>
                <a:rPr lang="en-US" b="1" dirty="0" err="1">
                  <a:solidFill>
                    <a:srgbClr val="00B050"/>
                  </a:solidFill>
                </a:rPr>
                <a:t>attr</a:t>
              </a:r>
              <a:r>
                <a:rPr lang="en-US" b="1" dirty="0">
                  <a:solidFill>
                    <a:srgbClr val="00B050"/>
                  </a:solidFill>
                </a:rPr>
                <a:t>&gt;</a:t>
              </a:r>
            </a:p>
          </p:txBody>
        </p:sp>
        <p:sp>
          <p:nvSpPr>
            <p:cNvPr id="48" name="Oval 47">
              <a:extLst>
                <a:ext uri="{FF2B5EF4-FFF2-40B4-BE49-F238E27FC236}">
                  <a16:creationId xmlns:a16="http://schemas.microsoft.com/office/drawing/2014/main" id="{D935A31F-169C-EF65-E3DD-B2B128EC63FC}"/>
                </a:ext>
              </a:extLst>
            </p:cNvPr>
            <p:cNvSpPr/>
            <p:nvPr/>
          </p:nvSpPr>
          <p:spPr bwMode="gray">
            <a:xfrm>
              <a:off x="726318" y="4821658"/>
              <a:ext cx="88718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dirty="0">
                  <a:solidFill>
                    <a:schemeClr val="accent6"/>
                  </a:solidFill>
                </a:rPr>
                <a:t>root</a:t>
              </a:r>
              <a:endParaRPr lang="en-US" sz="2000" b="0" i="0" u="none" baseline="0" dirty="0">
                <a:solidFill>
                  <a:schemeClr val="accent6"/>
                </a:solidFill>
              </a:endParaRPr>
            </a:p>
          </p:txBody>
        </p:sp>
        <p:cxnSp>
          <p:nvCxnSpPr>
            <p:cNvPr id="50" name="Straight Arrow Connector 49">
              <a:extLst>
                <a:ext uri="{FF2B5EF4-FFF2-40B4-BE49-F238E27FC236}">
                  <a16:creationId xmlns:a16="http://schemas.microsoft.com/office/drawing/2014/main" id="{92C38970-8CCB-9C1E-F314-C02F42DFBA78}"/>
                </a:ext>
              </a:extLst>
            </p:cNvPr>
            <p:cNvCxnSpPr>
              <a:cxnSpLocks/>
              <a:stCxn id="48" idx="6"/>
              <a:endCxn id="53" idx="2"/>
            </p:cNvCxnSpPr>
            <p:nvPr/>
          </p:nvCxnSpPr>
          <p:spPr bwMode="gray">
            <a:xfrm>
              <a:off x="1613503" y="5080341"/>
              <a:ext cx="663602" cy="3959"/>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F25731A8-15CA-1BE8-C9CB-FB391AB95031}"/>
                </a:ext>
              </a:extLst>
            </p:cNvPr>
            <p:cNvSpPr/>
            <p:nvPr/>
          </p:nvSpPr>
          <p:spPr bwMode="gray">
            <a:xfrm>
              <a:off x="2277105" y="4825617"/>
              <a:ext cx="51736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600" i="0" u="none" baseline="0" dirty="0">
                  <a:solidFill>
                    <a:schemeClr val="accent6"/>
                  </a:solidFill>
                </a:rPr>
                <a:t>I1</a:t>
              </a:r>
            </a:p>
          </p:txBody>
        </p:sp>
        <p:sp>
          <p:nvSpPr>
            <p:cNvPr id="54" name="TextBox 53">
              <a:extLst>
                <a:ext uri="{FF2B5EF4-FFF2-40B4-BE49-F238E27FC236}">
                  <a16:creationId xmlns:a16="http://schemas.microsoft.com/office/drawing/2014/main" id="{DA3FF762-23CC-E204-B50F-C50B60BDDFB6}"/>
                </a:ext>
              </a:extLst>
            </p:cNvPr>
            <p:cNvSpPr txBox="1"/>
            <p:nvPr/>
          </p:nvSpPr>
          <p:spPr bwMode="gray">
            <a:xfrm>
              <a:off x="1747975" y="4768707"/>
              <a:ext cx="300251"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io</a:t>
              </a:r>
            </a:p>
          </p:txBody>
        </p:sp>
      </p:grpSp>
      <p:sp>
        <p:nvSpPr>
          <p:cNvPr id="59" name="Rectangle 58">
            <a:extLst>
              <a:ext uri="{FF2B5EF4-FFF2-40B4-BE49-F238E27FC236}">
                <a16:creationId xmlns:a16="http://schemas.microsoft.com/office/drawing/2014/main" id="{BF49106B-16E2-D8B2-178D-4278D8D7778C}"/>
              </a:ext>
            </a:extLst>
          </p:cNvPr>
          <p:cNvSpPr/>
          <p:nvPr/>
        </p:nvSpPr>
        <p:spPr bwMode="gray">
          <a:xfrm>
            <a:off x="3231042" y="299728"/>
            <a:ext cx="4764085" cy="627573"/>
          </a:xfrm>
          <a:prstGeom prst="rect">
            <a:avLst/>
          </a:prstGeom>
          <a:solidFill>
            <a:schemeClr val="bg2"/>
          </a:solid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600" b="1" dirty="0">
                <a:solidFill>
                  <a:schemeClr val="accent6"/>
                </a:solidFill>
                <a:ea typeface="Menlo" panose="020B0609030804020204" pitchFamily="49" charset="0"/>
                <a:cs typeface="Menlo" panose="020B0609030804020204" pitchFamily="49" charset="0"/>
              </a:rPr>
              <a:t>This is a text notation for WM content.</a:t>
            </a:r>
            <a:br>
              <a:rPr lang="en-US" sz="1600" b="1" dirty="0">
                <a:solidFill>
                  <a:schemeClr val="accent6"/>
                </a:solidFill>
                <a:ea typeface="Menlo" panose="020B0609030804020204" pitchFamily="49" charset="0"/>
                <a:cs typeface="Menlo" panose="020B0609030804020204" pitchFamily="49" charset="0"/>
              </a:rPr>
            </a:br>
            <a:r>
              <a:rPr lang="en-US" sz="1600" b="1" dirty="0">
                <a:solidFill>
                  <a:schemeClr val="accent6"/>
                </a:solidFill>
                <a:ea typeface="Menlo" panose="020B0609030804020204" pitchFamily="49" charset="0"/>
                <a:cs typeface="Menlo" panose="020B0609030804020204" pitchFamily="49" charset="0"/>
              </a:rPr>
              <a:t>Node IDs are a </a:t>
            </a:r>
            <a:r>
              <a:rPr lang="en-US" sz="1600" b="1" dirty="0" err="1">
                <a:solidFill>
                  <a:schemeClr val="accent6"/>
                </a:solidFill>
                <a:ea typeface="Menlo" panose="020B0609030804020204" pitchFamily="49" charset="0"/>
                <a:cs typeface="Menlo" panose="020B0609030804020204" pitchFamily="49" charset="0"/>
              </a:rPr>
              <a:t>letter+number</a:t>
            </a:r>
            <a:r>
              <a:rPr lang="en-US" sz="1600" b="1" dirty="0">
                <a:solidFill>
                  <a:schemeClr val="accent6"/>
                </a:solidFill>
                <a:ea typeface="Menlo" panose="020B0609030804020204" pitchFamily="49" charset="0"/>
                <a:cs typeface="Menlo" panose="020B0609030804020204" pitchFamily="49" charset="0"/>
              </a:rPr>
              <a:t> combo. (“</a:t>
            </a:r>
            <a:r>
              <a:rPr lang="en-US" sz="1600" b="1" dirty="0">
                <a:solidFill>
                  <a:schemeClr val="accent6"/>
                </a:solidFill>
                <a:latin typeface="Consolas" panose="020B0609020204030204" pitchFamily="49" charset="0"/>
                <a:ea typeface="Menlo" panose="020B0609030804020204" pitchFamily="49" charset="0"/>
                <a:cs typeface="Menlo" panose="020B0609030804020204" pitchFamily="49" charset="0"/>
              </a:rPr>
              <a:t>P1</a:t>
            </a:r>
            <a:r>
              <a:rPr lang="en-US" sz="1600" b="1" dirty="0">
                <a:solidFill>
                  <a:schemeClr val="accent6"/>
                </a:solidFill>
                <a:ea typeface="Menlo" panose="020B0609030804020204" pitchFamily="49" charset="0"/>
                <a:cs typeface="Menlo" panose="020B0609030804020204" pitchFamily="49" charset="0"/>
              </a:rPr>
              <a:t>”)</a:t>
            </a:r>
          </a:p>
        </p:txBody>
      </p:sp>
      <p:cxnSp>
        <p:nvCxnSpPr>
          <p:cNvPr id="60" name="Straight Connector 59">
            <a:extLst>
              <a:ext uri="{FF2B5EF4-FFF2-40B4-BE49-F238E27FC236}">
                <a16:creationId xmlns:a16="http://schemas.microsoft.com/office/drawing/2014/main" id="{A30AC37A-5CE0-93E7-AF7B-112F1D0CBB49}"/>
              </a:ext>
            </a:extLst>
          </p:cNvPr>
          <p:cNvCxnSpPr>
            <a:cxnSpLocks/>
            <a:stCxn id="59" idx="3"/>
          </p:cNvCxnSpPr>
          <p:nvPr/>
        </p:nvCxnSpPr>
        <p:spPr bwMode="gray">
          <a:xfrm>
            <a:off x="7995127" y="613515"/>
            <a:ext cx="555985" cy="305812"/>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779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F9E611-0E80-F858-3FE2-190C17101376}"/>
              </a:ext>
            </a:extLst>
          </p:cNvPr>
          <p:cNvSpPr>
            <a:spLocks noGrp="1"/>
          </p:cNvSpPr>
          <p:nvPr>
            <p:ph type="title"/>
          </p:nvPr>
        </p:nvSpPr>
        <p:spPr/>
        <p:txBody>
          <a:bodyPr/>
          <a:lstStyle/>
          <a:p>
            <a:r>
              <a:rPr lang="en-US" dirty="0"/>
              <a:t>Loading a File </a:t>
            </a:r>
            <a:br>
              <a:rPr lang="en-US" dirty="0"/>
            </a:br>
            <a:r>
              <a:rPr lang="en-US" dirty="0"/>
              <a:t>Using CLI Commands</a:t>
            </a:r>
          </a:p>
        </p:txBody>
      </p:sp>
      <p:sp>
        <p:nvSpPr>
          <p:cNvPr id="5" name="Text Placeholder 4">
            <a:extLst>
              <a:ext uri="{FF2B5EF4-FFF2-40B4-BE49-F238E27FC236}">
                <a16:creationId xmlns:a16="http://schemas.microsoft.com/office/drawing/2014/main" id="{F4160060-F218-F355-EFD7-131D0E4A1995}"/>
              </a:ext>
            </a:extLst>
          </p:cNvPr>
          <p:cNvSpPr>
            <a:spLocks noGrp="1"/>
          </p:cNvSpPr>
          <p:nvPr>
            <p:ph type="body" idx="1"/>
          </p:nvPr>
        </p:nvSpPr>
        <p:spPr/>
        <p:txBody>
          <a:bodyPr/>
          <a:lstStyle/>
          <a:p>
            <a:r>
              <a:rPr lang="en-US" dirty="0"/>
              <a:t>So we can load our test input</a:t>
            </a:r>
          </a:p>
        </p:txBody>
      </p:sp>
    </p:spTree>
    <p:extLst>
      <p:ext uri="{BB962C8B-B14F-4D97-AF65-F5344CB8AC3E}">
        <p14:creationId xmlns:p14="http://schemas.microsoft.com/office/powerpoint/2010/main" val="1306547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DCE48C-43D9-883B-30D4-9A4A9812BE88}"/>
              </a:ext>
            </a:extLst>
          </p:cNvPr>
          <p:cNvSpPr>
            <a:spLocks noGrp="1"/>
          </p:cNvSpPr>
          <p:nvPr>
            <p:ph type="title"/>
          </p:nvPr>
        </p:nvSpPr>
        <p:spPr/>
        <p:txBody>
          <a:bodyPr/>
          <a:lstStyle/>
          <a:p>
            <a:r>
              <a:rPr lang="en-US" dirty="0"/>
              <a:t>Using Fake Input</a:t>
            </a:r>
          </a:p>
        </p:txBody>
      </p:sp>
      <p:sp>
        <p:nvSpPr>
          <p:cNvPr id="2" name="Content Placeholder 1">
            <a:extLst>
              <a:ext uri="{FF2B5EF4-FFF2-40B4-BE49-F238E27FC236}">
                <a16:creationId xmlns:a16="http://schemas.microsoft.com/office/drawing/2014/main" id="{D4120CB3-A36C-C8B0-B962-ACB1C8A88581}"/>
              </a:ext>
            </a:extLst>
          </p:cNvPr>
          <p:cNvSpPr>
            <a:spLocks noGrp="1"/>
          </p:cNvSpPr>
          <p:nvPr>
            <p:ph idx="1"/>
          </p:nvPr>
        </p:nvSpPr>
        <p:spPr>
          <a:xfrm>
            <a:off x="777240" y="1557210"/>
            <a:ext cx="11027664" cy="3930085"/>
          </a:xfrm>
        </p:spPr>
        <p:txBody>
          <a:bodyPr>
            <a:normAutofit/>
          </a:bodyPr>
          <a:lstStyle/>
          <a:p>
            <a:r>
              <a:rPr lang="en-US" sz="2400" dirty="0"/>
              <a:t>For this lesson, we do not have an external environment application sending input or reading output.</a:t>
            </a:r>
          </a:p>
          <a:p>
            <a:r>
              <a:rPr lang="en-US" sz="2400" dirty="0"/>
              <a:t>We will instead load a </a:t>
            </a:r>
            <a:r>
              <a:rPr lang="en-US" sz="2400" dirty="0">
                <a:latin typeface="Consolas" panose="020B0609020204030204" pitchFamily="49" charset="0"/>
                <a:ea typeface="Menlo" panose="020B0609030804020204" pitchFamily="49" charset="0"/>
                <a:cs typeface="Menlo" panose="020B0609030804020204" pitchFamily="49" charset="0"/>
              </a:rPr>
              <a:t>.soar</a:t>
            </a:r>
            <a:r>
              <a:rPr lang="en-US" sz="2400" dirty="0"/>
              <a:t> file that simulates input.</a:t>
            </a:r>
          </a:p>
          <a:p>
            <a:pPr marL="285750" indent="-285750">
              <a:buFont typeface="Arial" panose="020B0604020202020204" pitchFamily="34" charset="0"/>
              <a:buChar char="•"/>
            </a:pPr>
            <a:r>
              <a:rPr lang="en-US" sz="2400" dirty="0"/>
              <a:t>The file is “</a:t>
            </a:r>
            <a:r>
              <a:rPr lang="en-US" sz="2400" b="1" dirty="0" err="1">
                <a:latin typeface="Consolas" panose="020B0609020204030204" pitchFamily="49" charset="0"/>
                <a:ea typeface="Menlo" panose="020B0609030804020204" pitchFamily="49" charset="0"/>
                <a:cs typeface="Menlo" panose="020B0609030804020204" pitchFamily="49" charset="0"/>
              </a:rPr>
              <a:t>fake_agent_input.soar</a:t>
            </a:r>
            <a:r>
              <a:rPr lang="en-US" sz="2400" dirty="0"/>
              <a:t>”, found in the main tutorial directory.</a:t>
            </a:r>
          </a:p>
          <a:p>
            <a:pPr marL="285750" indent="-285750">
              <a:buFont typeface="Arial" panose="020B0604020202020204" pitchFamily="34" charset="0"/>
              <a:buChar char="•"/>
            </a:pPr>
            <a:r>
              <a:rPr lang="en-US" sz="2400" dirty="0"/>
              <a:t>It defines rules that create WMEs on the input-link.</a:t>
            </a:r>
          </a:p>
          <a:p>
            <a:pPr marL="514350" lvl="1" indent="-285750"/>
            <a:r>
              <a:rPr lang="en-US" sz="2400" dirty="0"/>
              <a:t>Normally you should only let the environment modify the input-link structures! </a:t>
            </a:r>
          </a:p>
          <a:p>
            <a:pPr marL="514350" lvl="1" indent="-285750"/>
            <a:r>
              <a:rPr lang="en-US" sz="2400" dirty="0"/>
              <a:t>But this approach is useful for testing during agent development.</a:t>
            </a:r>
          </a:p>
          <a:p>
            <a:pPr marL="285750" indent="-285750">
              <a:buFont typeface="Arial" panose="020B0604020202020204" pitchFamily="34" charset="0"/>
              <a:buChar char="•"/>
            </a:pPr>
            <a:r>
              <a:rPr lang="en-US" sz="2400" dirty="0"/>
              <a:t>You do not need to worry about these rules, but feel free to examine the file content if desired.</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924211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97E05C-7339-7B20-7751-E83BF6433513}"/>
              </a:ext>
            </a:extLst>
          </p:cNvPr>
          <p:cNvSpPr>
            <a:spLocks noGrp="1"/>
          </p:cNvSpPr>
          <p:nvPr>
            <p:ph type="title"/>
          </p:nvPr>
        </p:nvSpPr>
        <p:spPr/>
        <p:txBody>
          <a:bodyPr/>
          <a:lstStyle/>
          <a:p>
            <a:r>
              <a:rPr lang="en-US" dirty="0"/>
              <a:t>Loading a Soar File</a:t>
            </a:r>
          </a:p>
        </p:txBody>
      </p:sp>
      <p:sp>
        <p:nvSpPr>
          <p:cNvPr id="2" name="Content Placeholder 1">
            <a:extLst>
              <a:ext uri="{FF2B5EF4-FFF2-40B4-BE49-F238E27FC236}">
                <a16:creationId xmlns:a16="http://schemas.microsoft.com/office/drawing/2014/main" id="{AECCF82D-5D57-EDAC-285D-E9A5B2516AFC}"/>
              </a:ext>
            </a:extLst>
          </p:cNvPr>
          <p:cNvSpPr>
            <a:spLocks noGrp="1"/>
          </p:cNvSpPr>
          <p:nvPr>
            <p:ph idx="1"/>
          </p:nvPr>
        </p:nvSpPr>
        <p:spPr/>
        <p:txBody>
          <a:bodyPr>
            <a:normAutofit/>
          </a:bodyPr>
          <a:lstStyle/>
          <a:p>
            <a:r>
              <a:rPr lang="en-US" sz="2400" dirty="0"/>
              <a:t>The CLI command to load a file into Soar is simply:</a:t>
            </a:r>
          </a:p>
          <a:p>
            <a:pPr marL="285750" indent="-285750">
              <a:buFont typeface="Arial" panose="020B0604020202020204" pitchFamily="34" charset="0"/>
              <a:buChar char="•"/>
            </a:pPr>
            <a:r>
              <a:rPr lang="en-US" sz="2400" dirty="0">
                <a:latin typeface="Consolas" panose="020B0609020204030204" pitchFamily="49" charset="0"/>
                <a:ea typeface="Menlo" panose="020B0609030804020204" pitchFamily="49" charset="0"/>
                <a:cs typeface="Menlo" panose="020B0609030804020204" pitchFamily="49" charset="0"/>
              </a:rPr>
              <a:t>load file [filename]</a:t>
            </a:r>
          </a:p>
          <a:p>
            <a:r>
              <a:rPr lang="en-US" sz="2400" dirty="0"/>
              <a:t>An alias/shorthand for this same command is:</a:t>
            </a:r>
          </a:p>
          <a:p>
            <a:pPr marL="285750" indent="-285750">
              <a:buFont typeface="Arial" panose="020B0604020202020204" pitchFamily="34" charset="0"/>
              <a:buChar char="•"/>
            </a:pPr>
            <a:r>
              <a:rPr lang="en-US" sz="2400" dirty="0">
                <a:latin typeface="Consolas" panose="020B0609020204030204" pitchFamily="49" charset="0"/>
                <a:ea typeface="Menlo" panose="020B0609030804020204" pitchFamily="49" charset="0"/>
                <a:cs typeface="Menlo" panose="020B0609030804020204" pitchFamily="49" charset="0"/>
              </a:rPr>
              <a:t>source [filename]</a:t>
            </a:r>
          </a:p>
          <a:p>
            <a:pPr marL="285750" indent="-285750">
              <a:buFont typeface="Arial" panose="020B0604020202020204" pitchFamily="34" charset="0"/>
              <a:buChar char="•"/>
            </a:pPr>
            <a:endParaRPr lang="en-US" sz="2400" dirty="0"/>
          </a:p>
          <a:p>
            <a:r>
              <a:rPr lang="en-US" sz="2400" dirty="0"/>
              <a:t>This command will cause Soar to open the indicated file and read all its contents as if they were typed into the Soar CLI.</a:t>
            </a:r>
          </a:p>
        </p:txBody>
      </p:sp>
    </p:spTree>
    <p:extLst>
      <p:ext uri="{BB962C8B-B14F-4D97-AF65-F5344CB8AC3E}">
        <p14:creationId xmlns:p14="http://schemas.microsoft.com/office/powerpoint/2010/main" val="4159491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E717A3-AFD5-8FE2-EBA6-4E1A505DA068}"/>
              </a:ext>
            </a:extLst>
          </p:cNvPr>
          <p:cNvSpPr>
            <a:spLocks noGrp="1"/>
          </p:cNvSpPr>
          <p:nvPr>
            <p:ph type="title"/>
          </p:nvPr>
        </p:nvSpPr>
        <p:spPr/>
        <p:txBody>
          <a:bodyPr/>
          <a:lstStyle/>
          <a:p>
            <a:r>
              <a:rPr lang="en-US" dirty="0"/>
              <a:t>Loading Test Input</a:t>
            </a:r>
          </a:p>
        </p:txBody>
      </p:sp>
      <p:sp>
        <p:nvSpPr>
          <p:cNvPr id="2" name="Content Placeholder 1">
            <a:extLst>
              <a:ext uri="{FF2B5EF4-FFF2-40B4-BE49-F238E27FC236}">
                <a16:creationId xmlns:a16="http://schemas.microsoft.com/office/drawing/2014/main" id="{A464A346-ECF6-589F-28A8-71C3F94DD50E}"/>
              </a:ext>
            </a:extLst>
          </p:cNvPr>
          <p:cNvSpPr>
            <a:spLocks noGrp="1"/>
          </p:cNvSpPr>
          <p:nvPr>
            <p:ph idx="1"/>
          </p:nvPr>
        </p:nvSpPr>
        <p:spPr/>
        <p:txBody>
          <a:bodyPr/>
          <a:lstStyle/>
          <a:p>
            <a:r>
              <a:rPr lang="en-US" dirty="0"/>
              <a:t>The top of your </a:t>
            </a:r>
            <a:r>
              <a:rPr lang="en-US" dirty="0" err="1">
                <a:latin typeface="Consolas" panose="020B0609020204030204" pitchFamily="49" charset="0"/>
                <a:ea typeface="Menlo" panose="020B0609030804020204" pitchFamily="49" charset="0"/>
                <a:cs typeface="Menlo" panose="020B0609030804020204" pitchFamily="49" charset="0"/>
              </a:rPr>
              <a:t>agent_starter.soar</a:t>
            </a:r>
            <a:r>
              <a:rPr lang="en-US" dirty="0">
                <a:ea typeface="Menlo" panose="020B0609030804020204" pitchFamily="49" charset="0"/>
                <a:cs typeface="Menlo" panose="020B0609030804020204" pitchFamily="49" charset="0"/>
              </a:rPr>
              <a:t> </a:t>
            </a:r>
            <a:r>
              <a:rPr lang="en-US" dirty="0"/>
              <a:t>file includes two lines that automatically load our test input for you:</a:t>
            </a:r>
          </a:p>
          <a:p>
            <a:endParaRPr lang="en-US" dirty="0"/>
          </a:p>
          <a:p>
            <a:endParaRPr lang="en-US" dirty="0"/>
          </a:p>
          <a:p>
            <a:endParaRPr lang="en-US" dirty="0"/>
          </a:p>
          <a:p>
            <a:endParaRPr lang="en-US" dirty="0"/>
          </a:p>
          <a:p>
            <a:r>
              <a:rPr lang="en-US" dirty="0"/>
              <a:t>The first line changes the working directory from the lesson directory to the main tutorial directory.</a:t>
            </a:r>
          </a:p>
          <a:p>
            <a:r>
              <a:rPr lang="en-US" dirty="0"/>
              <a:t>The second line loads the </a:t>
            </a:r>
            <a:r>
              <a:rPr lang="en-US" dirty="0" err="1">
                <a:latin typeface="Consolas" panose="020B0609020204030204" pitchFamily="49" charset="0"/>
                <a:ea typeface="Menlo" panose="020B0609030804020204" pitchFamily="49" charset="0"/>
                <a:cs typeface="Menlo" panose="020B0609030804020204" pitchFamily="49" charset="0"/>
              </a:rPr>
              <a:t>fake_agent_input.soar</a:t>
            </a:r>
            <a:r>
              <a:rPr lang="en-US" dirty="0">
                <a:ea typeface="Menlo" panose="020B0609030804020204" pitchFamily="49" charset="0"/>
                <a:cs typeface="Menlo" panose="020B0609030804020204" pitchFamily="49" charset="0"/>
              </a:rPr>
              <a:t> </a:t>
            </a:r>
            <a:r>
              <a:rPr lang="en-US" dirty="0"/>
              <a:t>file that is found there.</a:t>
            </a:r>
          </a:p>
        </p:txBody>
      </p:sp>
      <p:sp>
        <p:nvSpPr>
          <p:cNvPr id="4" name="Content Placeholder 5">
            <a:extLst>
              <a:ext uri="{FF2B5EF4-FFF2-40B4-BE49-F238E27FC236}">
                <a16:creationId xmlns:a16="http://schemas.microsoft.com/office/drawing/2014/main" id="{DB6FD797-F863-3042-2C1F-11C4DB214589}"/>
              </a:ext>
            </a:extLst>
          </p:cNvPr>
          <p:cNvSpPr txBox="1">
            <a:spLocks/>
          </p:cNvSpPr>
          <p:nvPr/>
        </p:nvSpPr>
        <p:spPr bwMode="gray">
          <a:xfrm>
            <a:off x="2502408" y="2349247"/>
            <a:ext cx="7187184" cy="1262634"/>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0" dirty="0">
                <a:effectLst/>
                <a:latin typeface="Consolas" panose="020B0609020204030204" pitchFamily="49" charset="0"/>
              </a:rPr>
              <a:t>cd ".."</a:t>
            </a:r>
          </a:p>
          <a:p>
            <a:r>
              <a:rPr lang="en-US" sz="2800" b="0" dirty="0">
                <a:effectLst/>
                <a:latin typeface="Consolas" panose="020B0609020204030204" pitchFamily="49" charset="0"/>
              </a:rPr>
              <a:t>load file "</a:t>
            </a:r>
            <a:r>
              <a:rPr lang="en-US" sz="2800" b="0" dirty="0" err="1">
                <a:effectLst/>
                <a:latin typeface="Consolas" panose="020B0609020204030204" pitchFamily="49" charset="0"/>
              </a:rPr>
              <a:t>fake_agent_input.soar</a:t>
            </a:r>
            <a:r>
              <a:rPr lang="en-US" sz="2800" b="0" dirty="0">
                <a:effectLst/>
                <a:latin typeface="Consolas" panose="020B0609020204030204" pitchFamily="49" charset="0"/>
              </a:rPr>
              <a:t>"</a:t>
            </a:r>
          </a:p>
        </p:txBody>
      </p:sp>
    </p:spTree>
    <p:extLst>
      <p:ext uri="{BB962C8B-B14F-4D97-AF65-F5344CB8AC3E}">
        <p14:creationId xmlns:p14="http://schemas.microsoft.com/office/powerpoint/2010/main" val="3844153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AD61D7-3DAC-144F-3A69-C156A8A37A0E}"/>
              </a:ext>
            </a:extLst>
          </p:cNvPr>
          <p:cNvSpPr>
            <a:spLocks noGrp="1"/>
          </p:cNvSpPr>
          <p:nvPr>
            <p:ph type="title"/>
          </p:nvPr>
        </p:nvSpPr>
        <p:spPr/>
        <p:txBody>
          <a:bodyPr/>
          <a:lstStyle/>
          <a:p>
            <a:r>
              <a:rPr lang="en-US" dirty="0"/>
              <a:t>Filesystem Commands</a:t>
            </a:r>
          </a:p>
        </p:txBody>
      </p:sp>
      <p:sp>
        <p:nvSpPr>
          <p:cNvPr id="2" name="Content Placeholder 1">
            <a:extLst>
              <a:ext uri="{FF2B5EF4-FFF2-40B4-BE49-F238E27FC236}">
                <a16:creationId xmlns:a16="http://schemas.microsoft.com/office/drawing/2014/main" id="{19188DA6-B31E-D0CA-05C7-02BE0D5FB9C6}"/>
              </a:ext>
            </a:extLst>
          </p:cNvPr>
          <p:cNvSpPr>
            <a:spLocks noGrp="1"/>
          </p:cNvSpPr>
          <p:nvPr>
            <p:ph idx="1"/>
          </p:nvPr>
        </p:nvSpPr>
        <p:spPr/>
        <p:txBody>
          <a:bodyPr>
            <a:normAutofit/>
          </a:bodyPr>
          <a:lstStyle/>
          <a:p>
            <a:r>
              <a:rPr lang="en-US" sz="2000" dirty="0"/>
              <a:t>Soar includes various CLI commands for interacting with the filesystem:</a:t>
            </a:r>
          </a:p>
          <a:p>
            <a:pPr marL="285750" indent="-285750">
              <a:buFont typeface="Arial" panose="020B0604020202020204" pitchFamily="34" charset="0"/>
              <a:buChar char="•"/>
            </a:pPr>
            <a:r>
              <a:rPr lang="en-US" sz="2000" b="1" dirty="0">
                <a:latin typeface="Consolas" panose="020B0609020204030204" pitchFamily="49" charset="0"/>
                <a:ea typeface="Menlo" panose="020B0609030804020204" pitchFamily="49" charset="0"/>
                <a:cs typeface="Menlo" panose="020B0609030804020204" pitchFamily="49" charset="0"/>
              </a:rPr>
              <a:t>cd</a:t>
            </a:r>
            <a:r>
              <a:rPr lang="en-US" sz="2000" dirty="0"/>
              <a:t>: Change directory (same usage as in normal OS terminals)</a:t>
            </a:r>
          </a:p>
          <a:p>
            <a:pPr marL="285750" indent="-285750">
              <a:buFont typeface="Arial" panose="020B0604020202020204" pitchFamily="34" charset="0"/>
              <a:buChar char="•"/>
            </a:pPr>
            <a:r>
              <a:rPr lang="en-US" sz="2000" b="1" dirty="0">
                <a:latin typeface="Consolas" panose="020B0609020204030204" pitchFamily="49" charset="0"/>
                <a:ea typeface="Menlo" panose="020B0609030804020204" pitchFamily="49" charset="0"/>
                <a:cs typeface="Menlo" panose="020B0609030804020204" pitchFamily="49" charset="0"/>
              </a:rPr>
              <a:t>load [filename]</a:t>
            </a:r>
            <a:r>
              <a:rPr lang="en-US" sz="2000" dirty="0"/>
              <a:t>: Load the contents of the indicated file</a:t>
            </a:r>
          </a:p>
          <a:p>
            <a:pPr marL="285750" indent="-285750">
              <a:buFont typeface="Arial" panose="020B0604020202020204" pitchFamily="34" charset="0"/>
              <a:buChar char="•"/>
            </a:pPr>
            <a:r>
              <a:rPr lang="en-US" sz="2000" b="1" dirty="0">
                <a:latin typeface="Consolas" panose="020B0609020204030204" pitchFamily="49" charset="0"/>
                <a:ea typeface="Menlo" panose="020B0609030804020204" pitchFamily="49" charset="0"/>
                <a:cs typeface="Menlo" panose="020B0609030804020204" pitchFamily="49" charset="0"/>
              </a:rPr>
              <a:t>ls</a:t>
            </a:r>
            <a:r>
              <a:rPr lang="en-US" sz="2000" dirty="0"/>
              <a:t>: List the current directory contents (same usage as in normal OS terminals)</a:t>
            </a:r>
          </a:p>
          <a:p>
            <a:pPr marL="285750" indent="-285750">
              <a:buFont typeface="Arial" panose="020B0604020202020204" pitchFamily="34" charset="0"/>
              <a:buChar char="•"/>
            </a:pPr>
            <a:r>
              <a:rPr lang="en-US" sz="2000" b="1" dirty="0" err="1">
                <a:latin typeface="Consolas" panose="020B0609020204030204" pitchFamily="49" charset="0"/>
                <a:ea typeface="Menlo" panose="020B0609030804020204" pitchFamily="49" charset="0"/>
                <a:cs typeface="Menlo" panose="020B0609030804020204" pitchFamily="49" charset="0"/>
              </a:rPr>
              <a:t>pwd</a:t>
            </a:r>
            <a:r>
              <a:rPr lang="en-US" sz="2000" dirty="0"/>
              <a:t>: Print the current working directory path</a:t>
            </a:r>
          </a:p>
          <a:p>
            <a:pPr marL="285750" indent="-285750">
              <a:buFont typeface="Arial" panose="020B0604020202020204" pitchFamily="34" charset="0"/>
              <a:buChar char="•"/>
            </a:pPr>
            <a:r>
              <a:rPr lang="en-US" sz="2000" b="1" dirty="0" err="1">
                <a:latin typeface="Consolas" panose="020B0609020204030204" pitchFamily="49" charset="0"/>
                <a:ea typeface="Menlo" panose="020B0609030804020204" pitchFamily="49" charset="0"/>
                <a:cs typeface="Menlo" panose="020B0609030804020204" pitchFamily="49" charset="0"/>
              </a:rPr>
              <a:t>pushd</a:t>
            </a:r>
            <a:r>
              <a:rPr lang="en-US" sz="2000" b="1" dirty="0">
                <a:latin typeface="Consolas" panose="020B0609020204030204" pitchFamily="49" charset="0"/>
                <a:ea typeface="Menlo" panose="020B0609030804020204" pitchFamily="49" charset="0"/>
                <a:cs typeface="Menlo" panose="020B0609030804020204" pitchFamily="49" charset="0"/>
              </a:rPr>
              <a:t> [</a:t>
            </a:r>
            <a:r>
              <a:rPr lang="en-US" sz="2000" b="1" dirty="0" err="1">
                <a:latin typeface="Consolas" panose="020B0609020204030204" pitchFamily="49" charset="0"/>
                <a:ea typeface="Menlo" panose="020B0609030804020204" pitchFamily="49" charset="0"/>
                <a:cs typeface="Menlo" panose="020B0609030804020204" pitchFamily="49" charset="0"/>
              </a:rPr>
              <a:t>dirname</a:t>
            </a:r>
            <a:r>
              <a:rPr lang="en-US" sz="2000" b="1" dirty="0">
                <a:latin typeface="Consolas" panose="020B0609020204030204" pitchFamily="49" charset="0"/>
                <a:ea typeface="Menlo" panose="020B0609030804020204" pitchFamily="49" charset="0"/>
                <a:cs typeface="Menlo" panose="020B0609030804020204" pitchFamily="49" charset="0"/>
              </a:rPr>
              <a:t>]</a:t>
            </a:r>
            <a:r>
              <a:rPr lang="en-US" sz="2000" dirty="0"/>
              <a:t>: Enter the indicated directory within the current directory</a:t>
            </a:r>
          </a:p>
          <a:p>
            <a:pPr marL="285750" indent="-285750">
              <a:buFont typeface="Arial" panose="020B0604020202020204" pitchFamily="34" charset="0"/>
              <a:buChar char="•"/>
            </a:pPr>
            <a:r>
              <a:rPr lang="en-US" sz="2000" b="1" dirty="0" err="1">
                <a:latin typeface="Consolas" panose="020B0609020204030204" pitchFamily="49" charset="0"/>
                <a:ea typeface="Menlo" panose="020B0609030804020204" pitchFamily="49" charset="0"/>
                <a:cs typeface="Menlo" panose="020B0609030804020204" pitchFamily="49" charset="0"/>
              </a:rPr>
              <a:t>popd</a:t>
            </a:r>
            <a:r>
              <a:rPr lang="en-US" sz="2000" dirty="0"/>
              <a:t>: Exit the most recently pushed directory level</a:t>
            </a:r>
          </a:p>
          <a:p>
            <a:pPr marL="285750" indent="-285750">
              <a:buFont typeface="Arial" panose="020B0604020202020204" pitchFamily="34" charset="0"/>
              <a:buChar char="•"/>
            </a:pPr>
            <a:r>
              <a:rPr lang="en-US" sz="2000" b="1" dirty="0" err="1">
                <a:latin typeface="Consolas" panose="020B0609020204030204" pitchFamily="49" charset="0"/>
                <a:ea typeface="Menlo" panose="020B0609030804020204" pitchFamily="49" charset="0"/>
                <a:cs typeface="Menlo" panose="020B0609030804020204" pitchFamily="49" charset="0"/>
              </a:rPr>
              <a:t>dirs</a:t>
            </a:r>
            <a:r>
              <a:rPr lang="en-US" sz="2000" dirty="0"/>
              <a:t>: Print the current directory stack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3781811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F9E611-0E80-F858-3FE2-190C17101376}"/>
              </a:ext>
            </a:extLst>
          </p:cNvPr>
          <p:cNvSpPr>
            <a:spLocks noGrp="1"/>
          </p:cNvSpPr>
          <p:nvPr>
            <p:ph type="title"/>
          </p:nvPr>
        </p:nvSpPr>
        <p:spPr/>
        <p:txBody>
          <a:bodyPr/>
          <a:lstStyle/>
          <a:p>
            <a:r>
              <a:rPr lang="en-US" dirty="0"/>
              <a:t>Firing Multiple Instances of a Soar Rule at Once</a:t>
            </a:r>
          </a:p>
        </p:txBody>
      </p:sp>
      <p:sp>
        <p:nvSpPr>
          <p:cNvPr id="5" name="Text Placeholder 4">
            <a:extLst>
              <a:ext uri="{FF2B5EF4-FFF2-40B4-BE49-F238E27FC236}">
                <a16:creationId xmlns:a16="http://schemas.microsoft.com/office/drawing/2014/main" id="{F4160060-F218-F355-EFD7-131D0E4A1995}"/>
              </a:ext>
            </a:extLst>
          </p:cNvPr>
          <p:cNvSpPr>
            <a:spLocks noGrp="1"/>
          </p:cNvSpPr>
          <p:nvPr>
            <p:ph type="body" idx="1"/>
          </p:nvPr>
        </p:nvSpPr>
        <p:spPr/>
        <p:txBody>
          <a:bodyPr/>
          <a:lstStyle/>
          <a:p>
            <a:r>
              <a:rPr lang="en-US" dirty="0"/>
              <a:t>With some coding!</a:t>
            </a:r>
          </a:p>
        </p:txBody>
      </p:sp>
    </p:spTree>
    <p:extLst>
      <p:ext uri="{BB962C8B-B14F-4D97-AF65-F5344CB8AC3E}">
        <p14:creationId xmlns:p14="http://schemas.microsoft.com/office/powerpoint/2010/main" val="4127363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753AC8-CC44-0A36-202D-D4CA1966095F}"/>
              </a:ext>
            </a:extLst>
          </p:cNvPr>
          <p:cNvSpPr>
            <a:spLocks noGrp="1"/>
          </p:cNvSpPr>
          <p:nvPr>
            <p:ph type="title"/>
          </p:nvPr>
        </p:nvSpPr>
        <p:spPr/>
        <p:txBody>
          <a:bodyPr/>
          <a:lstStyle/>
          <a:p>
            <a:r>
              <a:rPr lang="en-US" dirty="0"/>
              <a:t>Using Our Input</a:t>
            </a:r>
          </a:p>
        </p:txBody>
      </p:sp>
      <p:sp>
        <p:nvSpPr>
          <p:cNvPr id="2" name="Content Placeholder 1">
            <a:extLst>
              <a:ext uri="{FF2B5EF4-FFF2-40B4-BE49-F238E27FC236}">
                <a16:creationId xmlns:a16="http://schemas.microsoft.com/office/drawing/2014/main" id="{A721D703-83D2-298D-8548-64E5AD7D408C}"/>
              </a:ext>
            </a:extLst>
          </p:cNvPr>
          <p:cNvSpPr>
            <a:spLocks noGrp="1"/>
          </p:cNvSpPr>
          <p:nvPr>
            <p:ph idx="1"/>
          </p:nvPr>
        </p:nvSpPr>
        <p:spPr>
          <a:xfrm>
            <a:off x="685800" y="1557210"/>
            <a:ext cx="7754112" cy="3930085"/>
          </a:xfrm>
        </p:spPr>
        <p:txBody>
          <a:bodyPr>
            <a:normAutofit/>
          </a:bodyPr>
          <a:lstStyle/>
          <a:p>
            <a:r>
              <a:rPr lang="en-US" sz="2800" dirty="0"/>
              <a:t>When we load our test input file, the agent sees input as shown to the right.</a:t>
            </a:r>
          </a:p>
          <a:p>
            <a:endParaRPr lang="en-US" sz="2800" dirty="0"/>
          </a:p>
          <a:p>
            <a:r>
              <a:rPr lang="en-US" sz="2800" dirty="0"/>
              <a:t>We first write a rule that prints off the name of each input supplier.</a:t>
            </a:r>
          </a:p>
        </p:txBody>
      </p:sp>
      <p:sp>
        <p:nvSpPr>
          <p:cNvPr id="4" name="TextBox 3">
            <a:extLst>
              <a:ext uri="{FF2B5EF4-FFF2-40B4-BE49-F238E27FC236}">
                <a16:creationId xmlns:a16="http://schemas.microsoft.com/office/drawing/2014/main" id="{0DAB5317-F678-F4F1-62EC-56AB4F511463}"/>
              </a:ext>
            </a:extLst>
          </p:cNvPr>
          <p:cNvSpPr txBox="1"/>
          <p:nvPr/>
        </p:nvSpPr>
        <p:spPr bwMode="gray">
          <a:xfrm>
            <a:off x="8595361" y="958096"/>
            <a:ext cx="3139440" cy="4785926"/>
          </a:xfrm>
          <a:prstGeom prst="rect">
            <a:avLst/>
          </a:prstGeom>
        </p:spPr>
        <p:style>
          <a:lnRef idx="2">
            <a:schemeClr val="dk1">
              <a:shade val="15000"/>
            </a:schemeClr>
          </a:lnRef>
          <a:fillRef idx="1">
            <a:schemeClr val="dk1"/>
          </a:fillRef>
          <a:effectRef idx="0">
            <a:schemeClr val="dk1"/>
          </a:effectRef>
          <a:fontRef idx="minor">
            <a:schemeClr val="lt1"/>
          </a:fontRef>
        </p:style>
        <p:txBody>
          <a:bodyPr vert="horz" wrap="square" lIns="91440" tIns="91440" rIns="0" bIns="91440" rtlCol="0">
            <a:spAutoFit/>
          </a:bodyPr>
          <a:lstStyle/>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S1 ^</a:t>
            </a:r>
            <a:r>
              <a:rPr lang="en-US" sz="1400" dirty="0" err="1">
                <a:latin typeface="Consolas" panose="020B0609020204030204" pitchFamily="49" charset="0"/>
                <a:ea typeface="Menlo" panose="020B0609030804020204" pitchFamily="49" charset="0"/>
                <a:cs typeface="Menlo" panose="020B0609030804020204" pitchFamily="49" charset="0"/>
              </a:rPr>
              <a:t>io.input</a:t>
            </a:r>
            <a:r>
              <a:rPr lang="en-US" sz="1400" dirty="0">
                <a:latin typeface="Consolas" panose="020B0609020204030204" pitchFamily="49" charset="0"/>
                <a:ea typeface="Menlo" panose="020B0609030804020204" pitchFamily="49" charset="0"/>
                <a:cs typeface="Menlo" panose="020B0609030804020204" pitchFamily="49" charset="0"/>
              </a:rPr>
              <a:t>-link </a:t>
            </a:r>
            <a:r>
              <a:rPr lang="en-US" sz="1400" b="1" dirty="0">
                <a:latin typeface="Consolas" panose="020B0609020204030204" pitchFamily="49" charset="0"/>
                <a:ea typeface="Menlo" panose="020B0609030804020204" pitchFamily="49" charset="0"/>
                <a:cs typeface="Menlo" panose="020B0609030804020204" pitchFamily="49" charset="0"/>
              </a:rPr>
              <a:t>I2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^priorities </a:t>
            </a:r>
            <a:r>
              <a:rPr lang="en-US" sz="1400" b="1" dirty="0">
                <a:latin typeface="Consolas" panose="020B0609020204030204" pitchFamily="49" charset="0"/>
                <a:ea typeface="Menlo" panose="020B0609030804020204" pitchFamily="49" charset="0"/>
                <a:cs typeface="Menlo" panose="020B0609030804020204" pitchFamily="49" charset="0"/>
              </a:rPr>
              <a:t>P1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^total-cost 11.01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^sustainability 11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^quality 11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^availability 8</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^packaging 8</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^speed 7</a:t>
            </a:r>
          </a:p>
          <a:p>
            <a:pPr>
              <a:spcBef>
                <a:spcPts val="600"/>
              </a:spcBef>
            </a:pPr>
            <a:endParaRPr lang="en-US" sz="1400" dirty="0">
              <a:latin typeface="Consolas" panose="020B0609020204030204" pitchFamily="49" charset="0"/>
              <a:ea typeface="Menlo" panose="020B0609030804020204" pitchFamily="49" charset="0"/>
              <a:cs typeface="Menlo" panose="020B0609030804020204" pitchFamily="49" charset="0"/>
            </a:endParaRP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^candidate-supplier </a:t>
            </a:r>
            <a:r>
              <a:rPr lang="en-US" sz="1400" b="1" dirty="0">
                <a:latin typeface="Consolas" panose="020B0609020204030204" pitchFamily="49" charset="0"/>
                <a:ea typeface="Menlo" panose="020B0609030804020204" pitchFamily="49" charset="0"/>
                <a:cs typeface="Menlo" panose="020B0609030804020204" pitchFamily="49" charset="0"/>
              </a:rPr>
              <a:t>C1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^name |supplier01|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^candidate-supplier </a:t>
            </a:r>
            <a:r>
              <a:rPr lang="en-US" sz="1400" b="1" dirty="0">
                <a:latin typeface="Consolas" panose="020B0609020204030204" pitchFamily="49" charset="0"/>
                <a:ea typeface="Menlo" panose="020B0609030804020204" pitchFamily="49" charset="0"/>
                <a:cs typeface="Menlo" panose="020B0609030804020204" pitchFamily="49" charset="0"/>
              </a:rPr>
              <a:t>C2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^name |supplier02|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^candidate-supplier </a:t>
            </a:r>
            <a:r>
              <a:rPr lang="en-US" sz="1400" b="1" dirty="0">
                <a:latin typeface="Consolas" panose="020B0609020204030204" pitchFamily="49" charset="0"/>
                <a:ea typeface="Menlo" panose="020B0609030804020204" pitchFamily="49" charset="0"/>
                <a:cs typeface="Menlo" panose="020B0609030804020204" pitchFamily="49" charset="0"/>
              </a:rPr>
              <a:t>C6</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^name |supplier06|</a:t>
            </a:r>
          </a:p>
        </p:txBody>
      </p:sp>
    </p:spTree>
    <p:extLst>
      <p:ext uri="{BB962C8B-B14F-4D97-AF65-F5344CB8AC3E}">
        <p14:creationId xmlns:p14="http://schemas.microsoft.com/office/powerpoint/2010/main" val="303548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753AC8-CC44-0A36-202D-D4CA1966095F}"/>
              </a:ext>
            </a:extLst>
          </p:cNvPr>
          <p:cNvSpPr>
            <a:spLocks noGrp="1"/>
          </p:cNvSpPr>
          <p:nvPr>
            <p:ph type="title"/>
          </p:nvPr>
        </p:nvSpPr>
        <p:spPr/>
        <p:txBody>
          <a:bodyPr/>
          <a:lstStyle/>
          <a:p>
            <a:r>
              <a:rPr lang="en-US" dirty="0"/>
              <a:t>Using Our Input</a:t>
            </a:r>
          </a:p>
        </p:txBody>
      </p:sp>
      <p:sp>
        <p:nvSpPr>
          <p:cNvPr id="2" name="Content Placeholder 1">
            <a:extLst>
              <a:ext uri="{FF2B5EF4-FFF2-40B4-BE49-F238E27FC236}">
                <a16:creationId xmlns:a16="http://schemas.microsoft.com/office/drawing/2014/main" id="{A721D703-83D2-298D-8548-64E5AD7D408C}"/>
              </a:ext>
            </a:extLst>
          </p:cNvPr>
          <p:cNvSpPr>
            <a:spLocks noGrp="1"/>
          </p:cNvSpPr>
          <p:nvPr>
            <p:ph idx="1"/>
          </p:nvPr>
        </p:nvSpPr>
        <p:spPr>
          <a:xfrm>
            <a:off x="685800" y="1557210"/>
            <a:ext cx="7754112" cy="3930085"/>
          </a:xfrm>
        </p:spPr>
        <p:txBody>
          <a:bodyPr>
            <a:normAutofit/>
          </a:bodyPr>
          <a:lstStyle/>
          <a:p>
            <a:r>
              <a:rPr lang="en-US" sz="2800" dirty="0"/>
              <a:t>What is the attribute path from the root state node (labeled </a:t>
            </a:r>
            <a:r>
              <a:rPr lang="en-US" sz="2800" dirty="0">
                <a:latin typeface="Consolas" panose="020B0609020204030204" pitchFamily="49" charset="0"/>
                <a:ea typeface="Menlo" panose="020B0609030804020204" pitchFamily="49" charset="0"/>
                <a:cs typeface="Menlo" panose="020B0609030804020204" pitchFamily="49" charset="0"/>
              </a:rPr>
              <a:t>S1</a:t>
            </a:r>
            <a:r>
              <a:rPr lang="en-US" sz="2800" dirty="0"/>
              <a:t>) to any supplier’s name?</a:t>
            </a:r>
          </a:p>
        </p:txBody>
      </p:sp>
      <p:sp>
        <p:nvSpPr>
          <p:cNvPr id="4" name="TextBox 3">
            <a:extLst>
              <a:ext uri="{FF2B5EF4-FFF2-40B4-BE49-F238E27FC236}">
                <a16:creationId xmlns:a16="http://schemas.microsoft.com/office/drawing/2014/main" id="{0DAB5317-F678-F4F1-62EC-56AB4F511463}"/>
              </a:ext>
            </a:extLst>
          </p:cNvPr>
          <p:cNvSpPr txBox="1"/>
          <p:nvPr/>
        </p:nvSpPr>
        <p:spPr bwMode="gray">
          <a:xfrm>
            <a:off x="8595361" y="958096"/>
            <a:ext cx="3139440" cy="4785926"/>
          </a:xfrm>
          <a:prstGeom prst="rect">
            <a:avLst/>
          </a:prstGeom>
        </p:spPr>
        <p:style>
          <a:lnRef idx="2">
            <a:schemeClr val="dk1">
              <a:shade val="15000"/>
            </a:schemeClr>
          </a:lnRef>
          <a:fillRef idx="1">
            <a:schemeClr val="dk1"/>
          </a:fillRef>
          <a:effectRef idx="0">
            <a:schemeClr val="dk1"/>
          </a:effectRef>
          <a:fontRef idx="minor">
            <a:schemeClr val="lt1"/>
          </a:fontRef>
        </p:style>
        <p:txBody>
          <a:bodyPr vert="horz" wrap="square" lIns="91440" tIns="91440" rIns="0" bIns="91440" rtlCol="0">
            <a:spAutoFit/>
          </a:bodyPr>
          <a:lstStyle/>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S1 ^</a:t>
            </a:r>
            <a:r>
              <a:rPr lang="en-US" sz="1400" dirty="0" err="1">
                <a:latin typeface="Consolas" panose="020B0609020204030204" pitchFamily="49" charset="0"/>
                <a:ea typeface="Menlo" panose="020B0609030804020204" pitchFamily="49" charset="0"/>
                <a:cs typeface="Menlo" panose="020B0609030804020204" pitchFamily="49" charset="0"/>
              </a:rPr>
              <a:t>io.input</a:t>
            </a:r>
            <a:r>
              <a:rPr lang="en-US" sz="1400" dirty="0">
                <a:latin typeface="Consolas" panose="020B0609020204030204" pitchFamily="49" charset="0"/>
                <a:ea typeface="Menlo" panose="020B0609030804020204" pitchFamily="49" charset="0"/>
                <a:cs typeface="Menlo" panose="020B0609030804020204" pitchFamily="49" charset="0"/>
              </a:rPr>
              <a:t>-link </a:t>
            </a:r>
            <a:r>
              <a:rPr lang="en-US" sz="1400" b="1" dirty="0">
                <a:latin typeface="Consolas" panose="020B0609020204030204" pitchFamily="49" charset="0"/>
                <a:ea typeface="Menlo" panose="020B0609030804020204" pitchFamily="49" charset="0"/>
                <a:cs typeface="Menlo" panose="020B0609030804020204" pitchFamily="49" charset="0"/>
              </a:rPr>
              <a:t>I2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^priorities </a:t>
            </a:r>
            <a:r>
              <a:rPr lang="en-US" sz="1400" b="1" dirty="0">
                <a:latin typeface="Consolas" panose="020B0609020204030204" pitchFamily="49" charset="0"/>
                <a:ea typeface="Menlo" panose="020B0609030804020204" pitchFamily="49" charset="0"/>
                <a:cs typeface="Menlo" panose="020B0609030804020204" pitchFamily="49" charset="0"/>
              </a:rPr>
              <a:t>P1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^total-cost 11.01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^sustainability 11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^quality 11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^availability 8</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^packaging 8</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^speed 7</a:t>
            </a:r>
          </a:p>
          <a:p>
            <a:pPr>
              <a:spcBef>
                <a:spcPts val="600"/>
              </a:spcBef>
            </a:pPr>
            <a:endParaRPr lang="en-US" sz="1400" dirty="0">
              <a:latin typeface="Consolas" panose="020B0609020204030204" pitchFamily="49" charset="0"/>
              <a:ea typeface="Menlo" panose="020B0609030804020204" pitchFamily="49" charset="0"/>
              <a:cs typeface="Menlo" panose="020B0609030804020204" pitchFamily="49" charset="0"/>
            </a:endParaRP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^candidate-supplier </a:t>
            </a:r>
            <a:r>
              <a:rPr lang="en-US" sz="1400" b="1" dirty="0">
                <a:latin typeface="Consolas" panose="020B0609020204030204" pitchFamily="49" charset="0"/>
                <a:ea typeface="Menlo" panose="020B0609030804020204" pitchFamily="49" charset="0"/>
                <a:cs typeface="Menlo" panose="020B0609030804020204" pitchFamily="49" charset="0"/>
              </a:rPr>
              <a:t>C1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^name |supplier01|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^candidate-supplier </a:t>
            </a:r>
            <a:r>
              <a:rPr lang="en-US" sz="1400" b="1" dirty="0">
                <a:latin typeface="Consolas" panose="020B0609020204030204" pitchFamily="49" charset="0"/>
                <a:ea typeface="Menlo" panose="020B0609030804020204" pitchFamily="49" charset="0"/>
                <a:cs typeface="Menlo" panose="020B0609030804020204" pitchFamily="49" charset="0"/>
              </a:rPr>
              <a:t>C2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^name |supplier02|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^candidate-supplier </a:t>
            </a:r>
            <a:r>
              <a:rPr lang="en-US" sz="1400" b="1" dirty="0">
                <a:latin typeface="Consolas" panose="020B0609020204030204" pitchFamily="49" charset="0"/>
                <a:ea typeface="Menlo" panose="020B0609030804020204" pitchFamily="49" charset="0"/>
                <a:cs typeface="Menlo" panose="020B0609030804020204" pitchFamily="49" charset="0"/>
              </a:rPr>
              <a:t>C6</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^name |supplier06|</a:t>
            </a:r>
          </a:p>
        </p:txBody>
      </p:sp>
      <p:sp>
        <p:nvSpPr>
          <p:cNvPr id="5" name="Rectangle 4">
            <a:extLst>
              <a:ext uri="{FF2B5EF4-FFF2-40B4-BE49-F238E27FC236}">
                <a16:creationId xmlns:a16="http://schemas.microsoft.com/office/drawing/2014/main" id="{E27679A4-7F81-F5E4-0DA1-7F2C9A7DBB57}"/>
              </a:ext>
            </a:extLst>
          </p:cNvPr>
          <p:cNvSpPr/>
          <p:nvPr/>
        </p:nvSpPr>
        <p:spPr bwMode="gray">
          <a:xfrm>
            <a:off x="8622792" y="976384"/>
            <a:ext cx="329183" cy="358640"/>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6" name="Rectangle 5">
            <a:extLst>
              <a:ext uri="{FF2B5EF4-FFF2-40B4-BE49-F238E27FC236}">
                <a16:creationId xmlns:a16="http://schemas.microsoft.com/office/drawing/2014/main" id="{F1E4A664-C982-56DF-2559-22660B445756}"/>
              </a:ext>
            </a:extLst>
          </p:cNvPr>
          <p:cNvSpPr/>
          <p:nvPr/>
        </p:nvSpPr>
        <p:spPr bwMode="gray">
          <a:xfrm>
            <a:off x="10237038" y="3875032"/>
            <a:ext cx="1197864" cy="358640"/>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cxnSp>
        <p:nvCxnSpPr>
          <p:cNvPr id="7" name="Straight Connector 6">
            <a:extLst>
              <a:ext uri="{FF2B5EF4-FFF2-40B4-BE49-F238E27FC236}">
                <a16:creationId xmlns:a16="http://schemas.microsoft.com/office/drawing/2014/main" id="{9475274C-F458-6845-35A1-1682D4177D65}"/>
              </a:ext>
            </a:extLst>
          </p:cNvPr>
          <p:cNvCxnSpPr>
            <a:cxnSpLocks/>
            <a:endCxn id="5" idx="1"/>
          </p:cNvCxnSpPr>
          <p:nvPr/>
        </p:nvCxnSpPr>
        <p:spPr bwMode="gray">
          <a:xfrm flipV="1">
            <a:off x="7717536" y="1155704"/>
            <a:ext cx="905256" cy="572512"/>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EFEA5AA-DA6F-7583-406D-7241DE980A8E}"/>
              </a:ext>
            </a:extLst>
          </p:cNvPr>
          <p:cNvCxnSpPr>
            <a:cxnSpLocks/>
          </p:cNvCxnSpPr>
          <p:nvPr/>
        </p:nvCxnSpPr>
        <p:spPr bwMode="gray">
          <a:xfrm>
            <a:off x="7452360" y="2359152"/>
            <a:ext cx="2712721" cy="1435608"/>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733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67FBDD-8731-F70D-E946-1CC4C45EAB9B}"/>
              </a:ext>
            </a:extLst>
          </p:cNvPr>
          <p:cNvSpPr>
            <a:spLocks noGrp="1"/>
          </p:cNvSpPr>
          <p:nvPr>
            <p:ph type="title"/>
          </p:nvPr>
        </p:nvSpPr>
        <p:spPr/>
        <p:txBody>
          <a:bodyPr/>
          <a:lstStyle/>
          <a:p>
            <a:r>
              <a:rPr lang="en-US" dirty="0"/>
              <a:t>Let’s Write Some Code!</a:t>
            </a:r>
          </a:p>
        </p:txBody>
      </p:sp>
      <p:sp>
        <p:nvSpPr>
          <p:cNvPr id="2" name="Content Placeholder 1">
            <a:extLst>
              <a:ext uri="{FF2B5EF4-FFF2-40B4-BE49-F238E27FC236}">
                <a16:creationId xmlns:a16="http://schemas.microsoft.com/office/drawing/2014/main" id="{1919ADC8-5AEA-4054-2061-56C3302B0A76}"/>
              </a:ext>
            </a:extLst>
          </p:cNvPr>
          <p:cNvSpPr>
            <a:spLocks noGrp="1"/>
          </p:cNvSpPr>
          <p:nvPr>
            <p:ph idx="1"/>
          </p:nvPr>
        </p:nvSpPr>
        <p:spPr>
          <a:xfrm>
            <a:off x="1524000" y="1188721"/>
            <a:ext cx="10134600" cy="2386584"/>
          </a:xfrm>
        </p:spPr>
        <p:txBody>
          <a:bodyPr>
            <a:normAutofit fontScale="92500"/>
          </a:bodyPr>
          <a:lstStyle/>
          <a:p>
            <a:pPr marL="457200" indent="-457200">
              <a:buFont typeface="+mj-lt"/>
              <a:buAutoNum type="arabicPeriod"/>
            </a:pPr>
            <a:r>
              <a:rPr lang="en-US" dirty="0"/>
              <a:t>Open your </a:t>
            </a:r>
            <a:r>
              <a:rPr lang="en-US" dirty="0" err="1">
                <a:latin typeface="Consolas" panose="020B0609020204030204" pitchFamily="49" charset="0"/>
                <a:ea typeface="Menlo" panose="020B0609030804020204" pitchFamily="49" charset="0"/>
                <a:cs typeface="Menlo" panose="020B0609030804020204" pitchFamily="49" charset="0"/>
              </a:rPr>
              <a:t>agent_starter.soar</a:t>
            </a:r>
            <a:r>
              <a:rPr lang="en-US" dirty="0"/>
              <a:t> file for Project02.</a:t>
            </a:r>
          </a:p>
          <a:p>
            <a:pPr marL="457200" indent="-457200">
              <a:buFont typeface="+mj-lt"/>
              <a:buAutoNum type="arabicPeriod"/>
            </a:pPr>
            <a:r>
              <a:rPr lang="en-US" dirty="0"/>
              <a:t>Find the provided rule starter named: “</a:t>
            </a:r>
            <a:r>
              <a:rPr lang="en-US" dirty="0">
                <a:latin typeface="Consolas" panose="020B0609020204030204" pitchFamily="49" charset="0"/>
                <a:ea typeface="Menlo" panose="020B0609030804020204" pitchFamily="49" charset="0"/>
                <a:cs typeface="Menlo" panose="020B0609030804020204" pitchFamily="49" charset="0"/>
              </a:rPr>
              <a:t>elaborate*</a:t>
            </a:r>
            <a:r>
              <a:rPr lang="en-US" dirty="0" err="1">
                <a:latin typeface="Consolas" panose="020B0609020204030204" pitchFamily="49" charset="0"/>
                <a:ea typeface="Menlo" panose="020B0609030804020204" pitchFamily="49" charset="0"/>
                <a:cs typeface="Menlo" panose="020B0609030804020204" pitchFamily="49" charset="0"/>
              </a:rPr>
              <a:t>suppliersort</a:t>
            </a:r>
            <a:r>
              <a:rPr lang="en-US" dirty="0">
                <a:latin typeface="Consolas" panose="020B0609020204030204" pitchFamily="49" charset="0"/>
                <a:ea typeface="Menlo" panose="020B0609030804020204" pitchFamily="49" charset="0"/>
                <a:cs typeface="Menlo" panose="020B0609030804020204" pitchFamily="49" charset="0"/>
              </a:rPr>
              <a:t>-main*input*supplier-name</a:t>
            </a:r>
            <a:r>
              <a:rPr lang="en-US" dirty="0"/>
              <a:t>”</a:t>
            </a:r>
          </a:p>
          <a:p>
            <a:pPr marL="457200" indent="-457200">
              <a:buFont typeface="+mj-lt"/>
              <a:buAutoNum type="arabicPeriod"/>
            </a:pPr>
            <a:r>
              <a:rPr lang="en-US" dirty="0"/>
              <a:t>Uncomment this rule. (Remove the leading “#” characters.)</a:t>
            </a:r>
          </a:p>
          <a:p>
            <a:pPr marL="457200" indent="-457200">
              <a:buFont typeface="+mj-lt"/>
              <a:buAutoNum type="arabicPeriod"/>
            </a:pPr>
            <a:r>
              <a:rPr lang="en-US" dirty="0"/>
              <a:t>Fill in the LHS underscores with the dot-notation path to the input supplier name</a:t>
            </a:r>
          </a:p>
          <a:p>
            <a:pPr marL="457200" indent="-457200">
              <a:buFont typeface="+mj-lt"/>
              <a:buAutoNum type="arabicPeriod"/>
            </a:pPr>
            <a:r>
              <a:rPr lang="en-US" dirty="0"/>
              <a:t>Fill in the RHS underscores with the supplier name variable that you referenced on the LHS.</a:t>
            </a:r>
          </a:p>
          <a:p>
            <a:pPr marL="457200" indent="-457200">
              <a:buFont typeface="+mj-lt"/>
              <a:buAutoNum type="arabicPeriod"/>
            </a:pPr>
            <a:r>
              <a:rPr lang="en-US" dirty="0"/>
              <a:t>Add a newline character to the end of the rule’s output message.</a:t>
            </a:r>
          </a:p>
          <a:p>
            <a:pPr marL="457200" indent="-457200">
              <a:buFont typeface="+mj-lt"/>
              <a:buAutoNum type="arabicPeriod"/>
            </a:pPr>
            <a:r>
              <a:rPr lang="en-US" dirty="0"/>
              <a:t>Proceed to the next slide for the solution when you are done.</a:t>
            </a:r>
          </a:p>
        </p:txBody>
      </p:sp>
      <p:sp>
        <p:nvSpPr>
          <p:cNvPr id="4" name="Content Placeholder 5">
            <a:extLst>
              <a:ext uri="{FF2B5EF4-FFF2-40B4-BE49-F238E27FC236}">
                <a16:creationId xmlns:a16="http://schemas.microsoft.com/office/drawing/2014/main" id="{FCED5D27-1B35-507B-3C43-1899DF126F86}"/>
              </a:ext>
            </a:extLst>
          </p:cNvPr>
          <p:cNvSpPr txBox="1">
            <a:spLocks/>
          </p:cNvSpPr>
          <p:nvPr/>
        </p:nvSpPr>
        <p:spPr bwMode="gray">
          <a:xfrm>
            <a:off x="1515052" y="3867150"/>
            <a:ext cx="9161896" cy="2058295"/>
          </a:xfrm>
          <a:prstGeom prst="rect">
            <a:avLst/>
          </a:prstGeom>
        </p:spPr>
        <p:txBody>
          <a:bodyPr vert="horz" lIns="0" tIns="0" rIns="0" bIns="0" rtlCol="0">
            <a:normAutofit fontScale="70000" lnSpcReduction="2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3600" dirty="0" err="1">
                <a:solidFill>
                  <a:srgbClr val="5A5A5A"/>
                </a:solidFill>
                <a:latin typeface="Consolas" panose="020B0609020204030204" pitchFamily="49" charset="0"/>
                <a:ea typeface="Menlo" panose="020B0609030804020204" pitchFamily="49" charset="0"/>
                <a:cs typeface="Menlo" panose="020B0609030804020204" pitchFamily="49" charset="0"/>
              </a:rPr>
              <a:t>sp</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{elaborate*</a:t>
            </a:r>
            <a:r>
              <a:rPr lang="en-US" sz="3600" dirty="0" err="1">
                <a:solidFill>
                  <a:srgbClr val="5A5A5A"/>
                </a:solidFill>
                <a:latin typeface="Consolas" panose="020B0609020204030204" pitchFamily="49" charset="0"/>
                <a:ea typeface="Menlo" panose="020B0609030804020204" pitchFamily="49" charset="0"/>
                <a:cs typeface="Menlo" panose="020B0609030804020204" pitchFamily="49" charset="0"/>
              </a:rPr>
              <a:t>suppliersort</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-main*input*supplier-name</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"Print any input candidate supplier names”</a:t>
            </a:r>
          </a:p>
          <a:p>
            <a:pPr>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(state &lt;s&gt; ^___ &lt;sup-name&gt;)</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(write |INPUT: Supplier candidate: | ___)}</a:t>
            </a:r>
          </a:p>
        </p:txBody>
      </p:sp>
    </p:spTree>
    <p:extLst>
      <p:ext uri="{BB962C8B-B14F-4D97-AF65-F5344CB8AC3E}">
        <p14:creationId xmlns:p14="http://schemas.microsoft.com/office/powerpoint/2010/main" val="2553967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01A16D-F787-E072-F28B-8DC8D8AB48E9}"/>
              </a:ext>
            </a:extLst>
          </p:cNvPr>
          <p:cNvSpPr>
            <a:spLocks noGrp="1"/>
          </p:cNvSpPr>
          <p:nvPr>
            <p:ph type="title"/>
          </p:nvPr>
        </p:nvSpPr>
        <p:spPr/>
        <p:txBody>
          <a:bodyPr/>
          <a:lstStyle/>
          <a:p>
            <a:r>
              <a:rPr lang="en-US" dirty="0"/>
              <a:t>Our Tutorial Task</a:t>
            </a:r>
          </a:p>
        </p:txBody>
      </p:sp>
      <p:sp>
        <p:nvSpPr>
          <p:cNvPr id="5" name="Content Placeholder 4">
            <a:extLst>
              <a:ext uri="{FF2B5EF4-FFF2-40B4-BE49-F238E27FC236}">
                <a16:creationId xmlns:a16="http://schemas.microsoft.com/office/drawing/2014/main" id="{C47502C8-DAB5-7DB4-F6E3-3A262702BE9F}"/>
              </a:ext>
            </a:extLst>
          </p:cNvPr>
          <p:cNvSpPr>
            <a:spLocks noGrp="1"/>
          </p:cNvSpPr>
          <p:nvPr>
            <p:ph idx="1"/>
          </p:nvPr>
        </p:nvSpPr>
        <p:spPr/>
        <p:txBody>
          <a:bodyPr>
            <a:normAutofit/>
          </a:bodyPr>
          <a:lstStyle/>
          <a:p>
            <a:r>
              <a:rPr lang="en-US" sz="2400" dirty="0"/>
              <a:t>We are building a “Supplier Sorting” agent </a:t>
            </a:r>
          </a:p>
          <a:p>
            <a:pPr marL="342900" indent="-342900">
              <a:buFont typeface="Arial" panose="020B0604020202020204" pitchFamily="34" charset="0"/>
              <a:buChar char="•"/>
            </a:pPr>
            <a:r>
              <a:rPr lang="en-US" sz="2400" dirty="0"/>
              <a:t>It should sort input items according to various configurable properties.</a:t>
            </a:r>
          </a:p>
          <a:p>
            <a:pPr marL="285750" indent="-285750">
              <a:buFont typeface="Arial" panose="020B0604020202020204" pitchFamily="34" charset="0"/>
              <a:buChar char="•"/>
            </a:pPr>
            <a:r>
              <a:rPr lang="en-US" sz="2400" i="1" dirty="0"/>
              <a:t>(Review “</a:t>
            </a:r>
            <a:r>
              <a:rPr lang="en-US" sz="2400" i="1" dirty="0">
                <a:latin typeface="Consolas" panose="020B0609020204030204" pitchFamily="49" charset="0"/>
                <a:ea typeface="Menlo" panose="020B0609030804020204" pitchFamily="49" charset="0"/>
                <a:cs typeface="Menlo" panose="020B0609030804020204" pitchFamily="49" charset="0"/>
              </a:rPr>
              <a:t>ProblemOverview.pdf</a:t>
            </a:r>
            <a:r>
              <a:rPr lang="en-US" sz="2400" i="1" dirty="0"/>
              <a:t>” in the course directory for a description of the task we are solving.)</a:t>
            </a:r>
          </a:p>
          <a:p>
            <a:endParaRPr lang="en-US" sz="2400" dirty="0"/>
          </a:p>
        </p:txBody>
      </p:sp>
    </p:spTree>
    <p:extLst>
      <p:ext uri="{BB962C8B-B14F-4D97-AF65-F5344CB8AC3E}">
        <p14:creationId xmlns:p14="http://schemas.microsoft.com/office/powerpoint/2010/main" val="3039594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67FBDD-8731-F70D-E946-1CC4C45EAB9B}"/>
              </a:ext>
            </a:extLst>
          </p:cNvPr>
          <p:cNvSpPr>
            <a:spLocks noGrp="1"/>
          </p:cNvSpPr>
          <p:nvPr>
            <p:ph type="title"/>
          </p:nvPr>
        </p:nvSpPr>
        <p:spPr/>
        <p:txBody>
          <a:bodyPr/>
          <a:lstStyle/>
          <a:p>
            <a:r>
              <a:rPr lang="en-US" dirty="0"/>
              <a:t>Let’s Write Some Code!</a:t>
            </a:r>
          </a:p>
        </p:txBody>
      </p:sp>
      <p:sp>
        <p:nvSpPr>
          <p:cNvPr id="2" name="Content Placeholder 1">
            <a:extLst>
              <a:ext uri="{FF2B5EF4-FFF2-40B4-BE49-F238E27FC236}">
                <a16:creationId xmlns:a16="http://schemas.microsoft.com/office/drawing/2014/main" id="{1919ADC8-5AEA-4054-2061-56C3302B0A76}"/>
              </a:ext>
            </a:extLst>
          </p:cNvPr>
          <p:cNvSpPr>
            <a:spLocks noGrp="1"/>
          </p:cNvSpPr>
          <p:nvPr>
            <p:ph idx="1"/>
          </p:nvPr>
        </p:nvSpPr>
        <p:spPr>
          <a:xfrm>
            <a:off x="1524000" y="1343025"/>
            <a:ext cx="9410700" cy="2390775"/>
          </a:xfrm>
        </p:spPr>
        <p:txBody>
          <a:bodyPr>
            <a:normAutofit/>
          </a:bodyPr>
          <a:lstStyle/>
          <a:p>
            <a:pPr marL="457200" indent="-457200">
              <a:buFont typeface="+mj-lt"/>
              <a:buAutoNum type="arabicPeriod"/>
            </a:pPr>
            <a:r>
              <a:rPr lang="en-US" sz="2400" dirty="0"/>
              <a:t>Here is the completed rule</a:t>
            </a:r>
          </a:p>
          <a:p>
            <a:pPr marL="457200" indent="-457200">
              <a:buFont typeface="+mj-lt"/>
              <a:buAutoNum type="arabicPeriod"/>
            </a:pPr>
            <a:r>
              <a:rPr lang="en-US" sz="2400" dirty="0"/>
              <a:t>Run the agent with this rule for 1 step and see what happens!</a:t>
            </a:r>
          </a:p>
          <a:p>
            <a:pPr marL="457200" indent="-457200">
              <a:buFont typeface="+mj-lt"/>
              <a:buAutoNum type="arabicPeriod"/>
            </a:pPr>
            <a:r>
              <a:rPr lang="en-US" sz="2400" dirty="0"/>
              <a:t>Proceed to the next slide when you’re done.</a:t>
            </a:r>
          </a:p>
        </p:txBody>
      </p:sp>
      <p:sp>
        <p:nvSpPr>
          <p:cNvPr id="5" name="Content Placeholder 5">
            <a:extLst>
              <a:ext uri="{FF2B5EF4-FFF2-40B4-BE49-F238E27FC236}">
                <a16:creationId xmlns:a16="http://schemas.microsoft.com/office/drawing/2014/main" id="{00D00754-2DE8-1A3C-67A3-0182FBE99812}"/>
              </a:ext>
            </a:extLst>
          </p:cNvPr>
          <p:cNvSpPr txBox="1">
            <a:spLocks/>
          </p:cNvSpPr>
          <p:nvPr/>
        </p:nvSpPr>
        <p:spPr bwMode="gray">
          <a:xfrm>
            <a:off x="999241" y="3867150"/>
            <a:ext cx="10460218" cy="2058295"/>
          </a:xfrm>
          <a:prstGeom prst="rect">
            <a:avLst/>
          </a:prstGeom>
        </p:spPr>
        <p:txBody>
          <a:bodyPr vert="horz" lIns="0" tIns="0" rIns="0" bIns="0" rtlCol="0">
            <a:normAutofit fontScale="62500" lnSpcReduction="2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3600" dirty="0" err="1">
                <a:solidFill>
                  <a:srgbClr val="5A5A5A"/>
                </a:solidFill>
                <a:latin typeface="Consolas" panose="020B0609020204030204" pitchFamily="49" charset="0"/>
                <a:ea typeface="Menlo" panose="020B0609030804020204" pitchFamily="49" charset="0"/>
                <a:cs typeface="Menlo" panose="020B0609030804020204" pitchFamily="49" charset="0"/>
              </a:rPr>
              <a:t>sp</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{elaborate*</a:t>
            </a:r>
            <a:r>
              <a:rPr lang="en-US" sz="3600" dirty="0" err="1">
                <a:solidFill>
                  <a:srgbClr val="5A5A5A"/>
                </a:solidFill>
                <a:latin typeface="Consolas" panose="020B0609020204030204" pitchFamily="49" charset="0"/>
                <a:ea typeface="Menlo" panose="020B0609030804020204" pitchFamily="49" charset="0"/>
                <a:cs typeface="Menlo" panose="020B0609030804020204" pitchFamily="49" charset="0"/>
              </a:rPr>
              <a:t>suppliersort</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-main*input*supplier-name</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"Print any input candidate supplier names”</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(state &lt;s&gt; ^io.input-link.candidate-supplier.name &lt;sup-name&gt;)</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(write |INPUT: Supplier candidate: | &lt;sup-name&gt; (</a:t>
            </a:r>
            <a:r>
              <a:rPr lang="en-US" sz="3600" dirty="0" err="1">
                <a:solidFill>
                  <a:srgbClr val="5A5A5A"/>
                </a:solidFill>
                <a:latin typeface="Consolas" panose="020B0609020204030204" pitchFamily="49" charset="0"/>
                <a:ea typeface="Menlo" panose="020B0609030804020204" pitchFamily="49" charset="0"/>
                <a:cs typeface="Menlo" panose="020B0609030804020204" pitchFamily="49" charset="0"/>
              </a:rPr>
              <a:t>crlf</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1425677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B08904-4E05-8ABA-8C6D-80BE2ED8600C}"/>
              </a:ext>
            </a:extLst>
          </p:cNvPr>
          <p:cNvSpPr>
            <a:spLocks noGrp="1"/>
          </p:cNvSpPr>
          <p:nvPr>
            <p:ph type="title"/>
          </p:nvPr>
        </p:nvSpPr>
        <p:spPr/>
        <p:txBody>
          <a:bodyPr/>
          <a:lstStyle/>
          <a:p>
            <a:r>
              <a:rPr lang="en-US" dirty="0"/>
              <a:t>What Happened?</a:t>
            </a:r>
          </a:p>
        </p:txBody>
      </p:sp>
      <p:sp>
        <p:nvSpPr>
          <p:cNvPr id="2" name="Content Placeholder 1">
            <a:extLst>
              <a:ext uri="{FF2B5EF4-FFF2-40B4-BE49-F238E27FC236}">
                <a16:creationId xmlns:a16="http://schemas.microsoft.com/office/drawing/2014/main" id="{19D09196-7D26-5050-AEF7-6FAAE30085A1}"/>
              </a:ext>
            </a:extLst>
          </p:cNvPr>
          <p:cNvSpPr>
            <a:spLocks noGrp="1"/>
          </p:cNvSpPr>
          <p:nvPr>
            <p:ph idx="1"/>
          </p:nvPr>
        </p:nvSpPr>
        <p:spPr>
          <a:xfrm>
            <a:off x="457199" y="1557211"/>
            <a:ext cx="6931153" cy="2969926"/>
          </a:xfrm>
        </p:spPr>
        <p:txBody>
          <a:bodyPr>
            <a:normAutofit/>
          </a:bodyPr>
          <a:lstStyle/>
          <a:p>
            <a:r>
              <a:rPr lang="en-US" sz="2400" dirty="0"/>
              <a:t>You should have seen this output</a:t>
            </a:r>
          </a:p>
          <a:p>
            <a:r>
              <a:rPr lang="en-US" sz="2400" dirty="0"/>
              <a:t>The agent printed </a:t>
            </a:r>
            <a:r>
              <a:rPr lang="en-US" sz="2400" b="1" i="1" dirty="0"/>
              <a:t>every supplier name</a:t>
            </a:r>
          </a:p>
          <a:p>
            <a:pPr marL="285750" indent="-285750">
              <a:buFont typeface="Arial" panose="020B0604020202020204" pitchFamily="34" charset="0"/>
              <a:buChar char="•"/>
            </a:pPr>
            <a:r>
              <a:rPr lang="en-US" sz="2400" dirty="0"/>
              <a:t>Though we only coded 1 rule</a:t>
            </a:r>
          </a:p>
          <a:p>
            <a:endParaRPr lang="en-US" sz="2400" dirty="0"/>
          </a:p>
        </p:txBody>
      </p:sp>
      <p:pic>
        <p:nvPicPr>
          <p:cNvPr id="4" name="Picture 3">
            <a:extLst>
              <a:ext uri="{FF2B5EF4-FFF2-40B4-BE49-F238E27FC236}">
                <a16:creationId xmlns:a16="http://schemas.microsoft.com/office/drawing/2014/main" id="{81DE919F-4323-4FF0-E2D6-D07282C03A9D}"/>
              </a:ext>
            </a:extLst>
          </p:cNvPr>
          <p:cNvPicPr>
            <a:picLocks noChangeAspect="1"/>
          </p:cNvPicPr>
          <p:nvPr/>
        </p:nvPicPr>
        <p:blipFill>
          <a:blip r:embed="rId2"/>
          <a:srcRect/>
          <a:stretch/>
        </p:blipFill>
        <p:spPr>
          <a:xfrm>
            <a:off x="7388352" y="707988"/>
            <a:ext cx="4204857" cy="2592996"/>
          </a:xfrm>
          <a:prstGeom prst="rect">
            <a:avLst/>
          </a:prstGeom>
          <a:ln>
            <a:solidFill>
              <a:schemeClr val="tx1"/>
            </a:solidFill>
          </a:ln>
          <a:effectLst>
            <a:outerShdw blurRad="292100" dist="139700" dir="2700000" algn="tl" rotWithShape="0">
              <a:srgbClr val="333333">
                <a:alpha val="65000"/>
              </a:srgbClr>
            </a:outerShdw>
          </a:effectLst>
        </p:spPr>
      </p:pic>
      <p:cxnSp>
        <p:nvCxnSpPr>
          <p:cNvPr id="5" name="Straight Connector 4">
            <a:extLst>
              <a:ext uri="{FF2B5EF4-FFF2-40B4-BE49-F238E27FC236}">
                <a16:creationId xmlns:a16="http://schemas.microsoft.com/office/drawing/2014/main" id="{881791AF-0839-A682-E8D2-594596B1CFA8}"/>
              </a:ext>
            </a:extLst>
          </p:cNvPr>
          <p:cNvCxnSpPr>
            <a:cxnSpLocks/>
          </p:cNvCxnSpPr>
          <p:nvPr/>
        </p:nvCxnSpPr>
        <p:spPr bwMode="gray">
          <a:xfrm>
            <a:off x="5116067" y="1712290"/>
            <a:ext cx="2142250" cy="125654"/>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Content Placeholder 5">
            <a:extLst>
              <a:ext uri="{FF2B5EF4-FFF2-40B4-BE49-F238E27FC236}">
                <a16:creationId xmlns:a16="http://schemas.microsoft.com/office/drawing/2014/main" id="{08595048-56F6-BAA0-5CF5-2A4E6C3546A1}"/>
              </a:ext>
            </a:extLst>
          </p:cNvPr>
          <p:cNvSpPr txBox="1">
            <a:spLocks/>
          </p:cNvSpPr>
          <p:nvPr/>
        </p:nvSpPr>
        <p:spPr bwMode="gray">
          <a:xfrm>
            <a:off x="999241" y="3867150"/>
            <a:ext cx="10460218" cy="2058295"/>
          </a:xfrm>
          <a:prstGeom prst="rect">
            <a:avLst/>
          </a:prstGeom>
        </p:spPr>
        <p:txBody>
          <a:bodyPr vert="horz" lIns="0" tIns="0" rIns="0" bIns="0" rtlCol="0">
            <a:normAutofit fontScale="62500" lnSpcReduction="2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3600" dirty="0" err="1">
                <a:solidFill>
                  <a:srgbClr val="5A5A5A"/>
                </a:solidFill>
                <a:latin typeface="Consolas" panose="020B0609020204030204" pitchFamily="49" charset="0"/>
                <a:ea typeface="Menlo" panose="020B0609030804020204" pitchFamily="49" charset="0"/>
                <a:cs typeface="Menlo" panose="020B0609030804020204" pitchFamily="49" charset="0"/>
              </a:rPr>
              <a:t>sp</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{elaborate*</a:t>
            </a:r>
            <a:r>
              <a:rPr lang="en-US" sz="3600" dirty="0" err="1">
                <a:solidFill>
                  <a:srgbClr val="5A5A5A"/>
                </a:solidFill>
                <a:latin typeface="Consolas" panose="020B0609020204030204" pitchFamily="49" charset="0"/>
                <a:ea typeface="Menlo" panose="020B0609030804020204" pitchFamily="49" charset="0"/>
                <a:cs typeface="Menlo" panose="020B0609030804020204" pitchFamily="49" charset="0"/>
              </a:rPr>
              <a:t>suppliersort</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-main*input*supplier-name</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"Print any input candidate supplier names”</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(state &lt;s&gt; ^io.input-link.candidate-supplier.name </a:t>
            </a:r>
            <a:r>
              <a:rPr lang="en-US" sz="3600" b="1" dirty="0">
                <a:solidFill>
                  <a:srgbClr val="5A5A5A"/>
                </a:solidFill>
                <a:latin typeface="Consolas" panose="020B0609020204030204" pitchFamily="49" charset="0"/>
                <a:ea typeface="Menlo" panose="020B0609030804020204" pitchFamily="49" charset="0"/>
                <a:cs typeface="Menlo" panose="020B0609030804020204" pitchFamily="49" charset="0"/>
              </a:rPr>
              <a:t>&lt;sup-name&gt;</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(write |INPUT: Supplier candidate: | </a:t>
            </a:r>
            <a:r>
              <a:rPr lang="en-US" sz="3600" b="1" dirty="0">
                <a:solidFill>
                  <a:srgbClr val="5A5A5A"/>
                </a:solidFill>
                <a:latin typeface="Consolas" panose="020B0609020204030204" pitchFamily="49" charset="0"/>
                <a:ea typeface="Menlo" panose="020B0609030804020204" pitchFamily="49" charset="0"/>
                <a:cs typeface="Menlo" panose="020B0609030804020204" pitchFamily="49" charset="0"/>
              </a:rPr>
              <a:t>&lt;sup-name&gt;</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err="1">
                <a:solidFill>
                  <a:srgbClr val="5A5A5A"/>
                </a:solidFill>
                <a:latin typeface="Consolas" panose="020B0609020204030204" pitchFamily="49" charset="0"/>
                <a:ea typeface="Menlo" panose="020B0609030804020204" pitchFamily="49" charset="0"/>
                <a:cs typeface="Menlo" panose="020B0609030804020204" pitchFamily="49" charset="0"/>
              </a:rPr>
              <a:t>crlf</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965481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CA9D29-B70E-FCEF-396B-4A0862709177}"/>
              </a:ext>
            </a:extLst>
          </p:cNvPr>
          <p:cNvSpPr txBox="1"/>
          <p:nvPr/>
        </p:nvSpPr>
        <p:spPr bwMode="gray">
          <a:xfrm>
            <a:off x="8598410" y="171712"/>
            <a:ext cx="3139440" cy="4785926"/>
          </a:xfrm>
          <a:prstGeom prst="rect">
            <a:avLst/>
          </a:prstGeom>
        </p:spPr>
        <p:style>
          <a:lnRef idx="2">
            <a:schemeClr val="dk1">
              <a:shade val="15000"/>
            </a:schemeClr>
          </a:lnRef>
          <a:fillRef idx="1">
            <a:schemeClr val="dk1"/>
          </a:fillRef>
          <a:effectRef idx="0">
            <a:schemeClr val="dk1"/>
          </a:effectRef>
          <a:fontRef idx="minor">
            <a:schemeClr val="lt1"/>
          </a:fontRef>
        </p:style>
        <p:txBody>
          <a:bodyPr vert="horz" wrap="square" lIns="91440" tIns="91440" rIns="0" bIns="91440" rtlCol="0">
            <a:spAutoFit/>
          </a:bodyPr>
          <a:lstStyle/>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S1 ^</a:t>
            </a:r>
            <a:r>
              <a:rPr lang="en-US" sz="1400" dirty="0" err="1">
                <a:latin typeface="Consolas" panose="020B0609020204030204" pitchFamily="49" charset="0"/>
                <a:ea typeface="Menlo" panose="020B0609030804020204" pitchFamily="49" charset="0"/>
                <a:cs typeface="Menlo" panose="020B0609030804020204" pitchFamily="49" charset="0"/>
              </a:rPr>
              <a:t>io.input</a:t>
            </a:r>
            <a:r>
              <a:rPr lang="en-US" sz="1400" dirty="0">
                <a:latin typeface="Consolas" panose="020B0609020204030204" pitchFamily="49" charset="0"/>
                <a:ea typeface="Menlo" panose="020B0609030804020204" pitchFamily="49" charset="0"/>
                <a:cs typeface="Menlo" panose="020B0609030804020204" pitchFamily="49" charset="0"/>
              </a:rPr>
              <a:t>-link </a:t>
            </a:r>
            <a:r>
              <a:rPr lang="en-US" sz="1400" b="1" dirty="0">
                <a:latin typeface="Consolas" panose="020B0609020204030204" pitchFamily="49" charset="0"/>
                <a:ea typeface="Menlo" panose="020B0609030804020204" pitchFamily="49" charset="0"/>
                <a:cs typeface="Menlo" panose="020B0609030804020204" pitchFamily="49" charset="0"/>
              </a:rPr>
              <a:t>I2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^priorities </a:t>
            </a:r>
            <a:r>
              <a:rPr lang="en-US" sz="1400" b="1" dirty="0">
                <a:latin typeface="Consolas" panose="020B0609020204030204" pitchFamily="49" charset="0"/>
                <a:ea typeface="Menlo" panose="020B0609030804020204" pitchFamily="49" charset="0"/>
                <a:cs typeface="Menlo" panose="020B0609030804020204" pitchFamily="49" charset="0"/>
              </a:rPr>
              <a:t>P1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^total-cost 11.01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^sustainability 11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^quality 11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^availability 8</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^packaging 8</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^speed 7</a:t>
            </a:r>
          </a:p>
          <a:p>
            <a:pPr>
              <a:spcBef>
                <a:spcPts val="600"/>
              </a:spcBef>
            </a:pPr>
            <a:endParaRPr lang="en-US" sz="1400" dirty="0">
              <a:latin typeface="Consolas" panose="020B0609020204030204" pitchFamily="49" charset="0"/>
              <a:ea typeface="Menlo" panose="020B0609030804020204" pitchFamily="49" charset="0"/>
              <a:cs typeface="Menlo" panose="020B0609030804020204" pitchFamily="49" charset="0"/>
            </a:endParaRP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^candidate-supplier </a:t>
            </a:r>
            <a:r>
              <a:rPr lang="en-US" sz="1400" b="1" dirty="0">
                <a:latin typeface="Consolas" panose="020B0609020204030204" pitchFamily="49" charset="0"/>
                <a:ea typeface="Menlo" panose="020B0609030804020204" pitchFamily="49" charset="0"/>
                <a:cs typeface="Menlo" panose="020B0609030804020204" pitchFamily="49" charset="0"/>
              </a:rPr>
              <a:t>C1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^name |supplier01|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^candidate-supplier </a:t>
            </a:r>
            <a:r>
              <a:rPr lang="en-US" sz="1400" b="1" dirty="0">
                <a:latin typeface="Consolas" panose="020B0609020204030204" pitchFamily="49" charset="0"/>
                <a:ea typeface="Menlo" panose="020B0609030804020204" pitchFamily="49" charset="0"/>
                <a:cs typeface="Menlo" panose="020B0609030804020204" pitchFamily="49" charset="0"/>
              </a:rPr>
              <a:t>C2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^name |supplier02|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^candidate-supplier </a:t>
            </a:r>
            <a:r>
              <a:rPr lang="en-US" sz="1400" b="1" dirty="0">
                <a:latin typeface="Consolas" panose="020B0609020204030204" pitchFamily="49" charset="0"/>
                <a:ea typeface="Menlo" panose="020B0609030804020204" pitchFamily="49" charset="0"/>
                <a:cs typeface="Menlo" panose="020B0609030804020204" pitchFamily="49" charset="0"/>
              </a:rPr>
              <a:t>C6</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^name |supplier06|</a:t>
            </a:r>
          </a:p>
        </p:txBody>
      </p:sp>
      <p:sp>
        <p:nvSpPr>
          <p:cNvPr id="3" name="Title 2">
            <a:extLst>
              <a:ext uri="{FF2B5EF4-FFF2-40B4-BE49-F238E27FC236}">
                <a16:creationId xmlns:a16="http://schemas.microsoft.com/office/drawing/2014/main" id="{C3B08904-4E05-8ABA-8C6D-80BE2ED8600C}"/>
              </a:ext>
            </a:extLst>
          </p:cNvPr>
          <p:cNvSpPr>
            <a:spLocks noGrp="1"/>
          </p:cNvSpPr>
          <p:nvPr>
            <p:ph type="title"/>
          </p:nvPr>
        </p:nvSpPr>
        <p:spPr/>
        <p:txBody>
          <a:bodyPr/>
          <a:lstStyle/>
          <a:p>
            <a:r>
              <a:rPr lang="en-US" dirty="0"/>
              <a:t>What Happened?</a:t>
            </a:r>
          </a:p>
        </p:txBody>
      </p:sp>
      <p:sp>
        <p:nvSpPr>
          <p:cNvPr id="2" name="Content Placeholder 1">
            <a:extLst>
              <a:ext uri="{FF2B5EF4-FFF2-40B4-BE49-F238E27FC236}">
                <a16:creationId xmlns:a16="http://schemas.microsoft.com/office/drawing/2014/main" id="{19D09196-7D26-5050-AEF7-6FAAE30085A1}"/>
              </a:ext>
            </a:extLst>
          </p:cNvPr>
          <p:cNvSpPr>
            <a:spLocks noGrp="1"/>
          </p:cNvSpPr>
          <p:nvPr>
            <p:ph idx="1"/>
          </p:nvPr>
        </p:nvSpPr>
        <p:spPr>
          <a:xfrm>
            <a:off x="457199" y="1557211"/>
            <a:ext cx="7123177" cy="2969926"/>
          </a:xfrm>
        </p:spPr>
        <p:txBody>
          <a:bodyPr>
            <a:normAutofit/>
          </a:bodyPr>
          <a:lstStyle/>
          <a:p>
            <a:r>
              <a:rPr lang="en-US" sz="2400" dirty="0"/>
              <a:t>Soar rules fire multiple times for </a:t>
            </a:r>
            <a:r>
              <a:rPr lang="en-US" sz="2400" b="1" dirty="0"/>
              <a:t>every combination of variable bindings</a:t>
            </a:r>
            <a:r>
              <a:rPr lang="en-US" sz="2400" dirty="0"/>
              <a:t>.</a:t>
            </a:r>
          </a:p>
          <a:p>
            <a:pPr marL="285750" indent="-285750">
              <a:buFont typeface="Arial" panose="020B0604020202020204" pitchFamily="34" charset="0"/>
              <a:buChar char="•"/>
            </a:pPr>
            <a:r>
              <a:rPr lang="en-US" sz="2400" dirty="0"/>
              <a:t>There are 6 ways that the WM graph can provide a value for </a:t>
            </a:r>
            <a:r>
              <a:rPr lang="en-US" sz="2400" b="1" dirty="0">
                <a:latin typeface="Consolas" panose="020B0609020204030204" pitchFamily="49" charset="0"/>
              </a:rPr>
              <a:t>&lt;sup-name&gt;</a:t>
            </a:r>
          </a:p>
          <a:p>
            <a:pPr marL="285750" indent="-285750">
              <a:buFont typeface="Arial" panose="020B0604020202020204" pitchFamily="34" charset="0"/>
              <a:buChar char="•"/>
            </a:pPr>
            <a:r>
              <a:rPr lang="en-US" sz="2400" dirty="0"/>
              <a:t>So the rule fires 6 times, once for each value</a:t>
            </a:r>
          </a:p>
          <a:p>
            <a:pPr marL="514350" lvl="1" indent="-285750"/>
            <a:r>
              <a:rPr lang="en-US" sz="2400" dirty="0"/>
              <a:t>In no particular order</a:t>
            </a:r>
          </a:p>
          <a:p>
            <a:pPr marL="285750" indent="-285750">
              <a:buFont typeface="Arial" panose="020B0604020202020204" pitchFamily="34" charset="0"/>
              <a:buChar char="•"/>
            </a:pPr>
            <a:endParaRPr lang="en-US" sz="2400" dirty="0"/>
          </a:p>
        </p:txBody>
      </p:sp>
      <p:cxnSp>
        <p:nvCxnSpPr>
          <p:cNvPr id="5" name="Straight Connector 4">
            <a:extLst>
              <a:ext uri="{FF2B5EF4-FFF2-40B4-BE49-F238E27FC236}">
                <a16:creationId xmlns:a16="http://schemas.microsoft.com/office/drawing/2014/main" id="{881791AF-0839-A682-E8D2-594596B1CFA8}"/>
              </a:ext>
            </a:extLst>
          </p:cNvPr>
          <p:cNvCxnSpPr>
            <a:cxnSpLocks/>
          </p:cNvCxnSpPr>
          <p:nvPr/>
        </p:nvCxnSpPr>
        <p:spPr bwMode="gray">
          <a:xfrm>
            <a:off x="7501519" y="2751912"/>
            <a:ext cx="2578608" cy="1035519"/>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Content Placeholder 5">
            <a:extLst>
              <a:ext uri="{FF2B5EF4-FFF2-40B4-BE49-F238E27FC236}">
                <a16:creationId xmlns:a16="http://schemas.microsoft.com/office/drawing/2014/main" id="{C6A5458C-3E34-2F27-08B2-9C6533E63C5D}"/>
              </a:ext>
            </a:extLst>
          </p:cNvPr>
          <p:cNvSpPr txBox="1">
            <a:spLocks/>
          </p:cNvSpPr>
          <p:nvPr/>
        </p:nvSpPr>
        <p:spPr bwMode="gray">
          <a:xfrm>
            <a:off x="454150" y="4453952"/>
            <a:ext cx="10002012" cy="1775225"/>
          </a:xfrm>
          <a:prstGeom prst="rect">
            <a:avLst/>
          </a:prstGeom>
        </p:spPr>
        <p:txBody>
          <a:bodyPr vert="horz" lIns="0" tIns="0" rIns="0" bIns="0" rtlCol="0">
            <a:normAutofit fontScale="55000" lnSpcReduction="2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3600" dirty="0" err="1">
                <a:solidFill>
                  <a:srgbClr val="5A5A5A"/>
                </a:solidFill>
                <a:latin typeface="Consolas" panose="020B0609020204030204" pitchFamily="49" charset="0"/>
                <a:ea typeface="Menlo" panose="020B0609030804020204" pitchFamily="49" charset="0"/>
                <a:cs typeface="Menlo" panose="020B0609030804020204" pitchFamily="49" charset="0"/>
              </a:rPr>
              <a:t>sp</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{elaborate*</a:t>
            </a:r>
            <a:r>
              <a:rPr lang="en-US" sz="3600" dirty="0" err="1">
                <a:solidFill>
                  <a:srgbClr val="5A5A5A"/>
                </a:solidFill>
                <a:latin typeface="Consolas" panose="020B0609020204030204" pitchFamily="49" charset="0"/>
                <a:ea typeface="Menlo" panose="020B0609030804020204" pitchFamily="49" charset="0"/>
                <a:cs typeface="Menlo" panose="020B0609030804020204" pitchFamily="49" charset="0"/>
              </a:rPr>
              <a:t>suppliersort</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-main*input*supplier-name</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"Print any input candidate supplier names”</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(state &lt;s&gt; ^io.input-link.candidate-supplier.name </a:t>
            </a:r>
            <a:r>
              <a:rPr lang="en-US" sz="3600" b="1" dirty="0">
                <a:solidFill>
                  <a:srgbClr val="5A5A5A"/>
                </a:solidFill>
                <a:latin typeface="Consolas" panose="020B0609020204030204" pitchFamily="49" charset="0"/>
                <a:ea typeface="Menlo" panose="020B0609030804020204" pitchFamily="49" charset="0"/>
                <a:cs typeface="Menlo" panose="020B0609030804020204" pitchFamily="49" charset="0"/>
              </a:rPr>
              <a:t>&lt;sup-name&gt;</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(write |INPUT: Supplier candidate: | </a:t>
            </a:r>
            <a:r>
              <a:rPr lang="en-US" sz="3600" b="1" dirty="0">
                <a:solidFill>
                  <a:srgbClr val="5A5A5A"/>
                </a:solidFill>
                <a:latin typeface="Consolas" panose="020B0609020204030204" pitchFamily="49" charset="0"/>
                <a:ea typeface="Menlo" panose="020B0609030804020204" pitchFamily="49" charset="0"/>
                <a:cs typeface="Menlo" panose="020B0609030804020204" pitchFamily="49" charset="0"/>
              </a:rPr>
              <a:t>&lt;sup-name&gt; </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3600" dirty="0" err="1">
                <a:solidFill>
                  <a:srgbClr val="5A5A5A"/>
                </a:solidFill>
                <a:latin typeface="Consolas" panose="020B0609020204030204" pitchFamily="49" charset="0"/>
                <a:ea typeface="Menlo" panose="020B0609030804020204" pitchFamily="49" charset="0"/>
                <a:cs typeface="Menlo" panose="020B0609030804020204" pitchFamily="49" charset="0"/>
              </a:rPr>
              <a:t>crlf</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a:t>
            </a:r>
          </a:p>
        </p:txBody>
      </p:sp>
      <p:sp>
        <p:nvSpPr>
          <p:cNvPr id="9" name="Rectangle 8">
            <a:extLst>
              <a:ext uri="{FF2B5EF4-FFF2-40B4-BE49-F238E27FC236}">
                <a16:creationId xmlns:a16="http://schemas.microsoft.com/office/drawing/2014/main" id="{B00771E8-F4A3-561B-3BDF-64E793032725}"/>
              </a:ext>
            </a:extLst>
          </p:cNvPr>
          <p:cNvSpPr/>
          <p:nvPr/>
        </p:nvSpPr>
        <p:spPr bwMode="gray">
          <a:xfrm>
            <a:off x="10238624" y="3088648"/>
            <a:ext cx="1197864" cy="358640"/>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cxnSp>
        <p:nvCxnSpPr>
          <p:cNvPr id="10" name="Straight Connector 9">
            <a:extLst>
              <a:ext uri="{FF2B5EF4-FFF2-40B4-BE49-F238E27FC236}">
                <a16:creationId xmlns:a16="http://schemas.microsoft.com/office/drawing/2014/main" id="{CBA9467F-1809-858E-A391-A06C8AF11624}"/>
              </a:ext>
            </a:extLst>
          </p:cNvPr>
          <p:cNvCxnSpPr>
            <a:cxnSpLocks/>
          </p:cNvCxnSpPr>
          <p:nvPr/>
        </p:nvCxnSpPr>
        <p:spPr bwMode="gray">
          <a:xfrm>
            <a:off x="7501519" y="2724912"/>
            <a:ext cx="2578608" cy="1999831"/>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6F05521-A193-742A-34C7-D2B160494E8D}"/>
              </a:ext>
            </a:extLst>
          </p:cNvPr>
          <p:cNvCxnSpPr>
            <a:cxnSpLocks/>
          </p:cNvCxnSpPr>
          <p:nvPr/>
        </p:nvCxnSpPr>
        <p:spPr bwMode="gray">
          <a:xfrm>
            <a:off x="7501519" y="2724912"/>
            <a:ext cx="2648713" cy="548640"/>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4440DBB-C738-1592-D326-20C37D6DCF95}"/>
              </a:ext>
            </a:extLst>
          </p:cNvPr>
          <p:cNvSpPr/>
          <p:nvPr/>
        </p:nvSpPr>
        <p:spPr bwMode="gray">
          <a:xfrm>
            <a:off x="10238624" y="3673864"/>
            <a:ext cx="1197864" cy="358640"/>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3" name="Rectangle 12">
            <a:extLst>
              <a:ext uri="{FF2B5EF4-FFF2-40B4-BE49-F238E27FC236}">
                <a16:creationId xmlns:a16="http://schemas.microsoft.com/office/drawing/2014/main" id="{AFA38C86-44A2-A915-C6A7-56233FCD9446}"/>
              </a:ext>
            </a:extLst>
          </p:cNvPr>
          <p:cNvSpPr/>
          <p:nvPr/>
        </p:nvSpPr>
        <p:spPr bwMode="gray">
          <a:xfrm>
            <a:off x="10238624" y="4545423"/>
            <a:ext cx="1197864" cy="358640"/>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268062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A80F0-9B1E-0307-DD8E-ADDA91C43DC4}"/>
              </a:ext>
            </a:extLst>
          </p:cNvPr>
          <p:cNvSpPr>
            <a:spLocks noGrp="1"/>
          </p:cNvSpPr>
          <p:nvPr>
            <p:ph type="title"/>
          </p:nvPr>
        </p:nvSpPr>
        <p:spPr/>
        <p:txBody>
          <a:bodyPr/>
          <a:lstStyle/>
          <a:p>
            <a:r>
              <a:rPr lang="en-US" dirty="0"/>
              <a:t>Instantiations</a:t>
            </a:r>
          </a:p>
        </p:txBody>
      </p:sp>
      <p:sp>
        <p:nvSpPr>
          <p:cNvPr id="3" name="Content Placeholder 2">
            <a:extLst>
              <a:ext uri="{FF2B5EF4-FFF2-40B4-BE49-F238E27FC236}">
                <a16:creationId xmlns:a16="http://schemas.microsoft.com/office/drawing/2014/main" id="{A87B5AE8-EE23-8853-FE14-85D15671A6E2}"/>
              </a:ext>
            </a:extLst>
          </p:cNvPr>
          <p:cNvSpPr>
            <a:spLocks noGrp="1"/>
          </p:cNvSpPr>
          <p:nvPr>
            <p:ph idx="1"/>
          </p:nvPr>
        </p:nvSpPr>
        <p:spPr>
          <a:xfrm>
            <a:off x="1524000" y="1164917"/>
            <a:ext cx="9144000" cy="3930085"/>
          </a:xfrm>
        </p:spPr>
        <p:txBody>
          <a:bodyPr/>
          <a:lstStyle/>
          <a:p>
            <a:r>
              <a:rPr lang="en-US" dirty="0"/>
              <a:t>A rule </a:t>
            </a:r>
            <a:r>
              <a:rPr lang="en-US" b="1" dirty="0"/>
              <a:t>instantiation</a:t>
            </a:r>
            <a:r>
              <a:rPr lang="en-US" dirty="0"/>
              <a:t> in Soar is a rule firing for a particular set of variable bindings.</a:t>
            </a:r>
          </a:p>
        </p:txBody>
      </p:sp>
      <p:sp>
        <p:nvSpPr>
          <p:cNvPr id="4" name="Content Placeholder 5">
            <a:extLst>
              <a:ext uri="{FF2B5EF4-FFF2-40B4-BE49-F238E27FC236}">
                <a16:creationId xmlns:a16="http://schemas.microsoft.com/office/drawing/2014/main" id="{56D7D9B4-184B-1C87-2135-1F2D33C09140}"/>
              </a:ext>
            </a:extLst>
          </p:cNvPr>
          <p:cNvSpPr txBox="1">
            <a:spLocks/>
          </p:cNvSpPr>
          <p:nvPr/>
        </p:nvSpPr>
        <p:spPr bwMode="gray">
          <a:xfrm>
            <a:off x="2444685" y="1582298"/>
            <a:ext cx="7302630" cy="1645683"/>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1600" dirty="0" err="1">
                <a:solidFill>
                  <a:srgbClr val="5A5A5A"/>
                </a:solidFill>
                <a:latin typeface="Consolas" panose="020B0609020204030204" pitchFamily="49" charset="0"/>
                <a:ea typeface="Menlo" panose="020B0609030804020204" pitchFamily="49" charset="0"/>
                <a:cs typeface="Menlo" panose="020B0609030804020204" pitchFamily="49" charset="0"/>
              </a:rPr>
              <a:t>sp</a:t>
            </a: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 {elaborate*</a:t>
            </a:r>
            <a:r>
              <a:rPr lang="en-US" sz="1600" dirty="0" err="1">
                <a:solidFill>
                  <a:srgbClr val="5A5A5A"/>
                </a:solidFill>
                <a:latin typeface="Consolas" panose="020B0609020204030204" pitchFamily="49" charset="0"/>
                <a:ea typeface="Menlo" panose="020B0609030804020204" pitchFamily="49" charset="0"/>
                <a:cs typeface="Menlo" panose="020B0609030804020204" pitchFamily="49" charset="0"/>
              </a:rPr>
              <a:t>suppliersort</a:t>
            </a: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-main*input*supplier-name</a:t>
            </a:r>
          </a:p>
          <a:p>
            <a:pPr>
              <a:buFontTx/>
              <a:buNone/>
              <a:defRPr/>
            </a:pP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    "Print any input candidate supplier names”</a:t>
            </a:r>
          </a:p>
          <a:p>
            <a:pPr>
              <a:buFontTx/>
              <a:buNone/>
              <a:defRPr/>
            </a:pP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    (state </a:t>
            </a:r>
            <a:r>
              <a:rPr lang="en-US" sz="1600" b="1" dirty="0">
                <a:solidFill>
                  <a:srgbClr val="5A5A5A"/>
                </a:solidFill>
                <a:latin typeface="Consolas" panose="020B0609020204030204" pitchFamily="49" charset="0"/>
                <a:ea typeface="Menlo" panose="020B0609030804020204" pitchFamily="49" charset="0"/>
                <a:cs typeface="Menlo" panose="020B0609030804020204" pitchFamily="49" charset="0"/>
              </a:rPr>
              <a:t>&lt;s&gt;</a:t>
            </a: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 ^io</a:t>
            </a:r>
            <a:r>
              <a:rPr lang="en-US" sz="1600" b="1"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input-link</a:t>
            </a:r>
            <a:r>
              <a:rPr lang="en-US" sz="1600" b="1"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candidate-supplier</a:t>
            </a:r>
            <a:r>
              <a:rPr lang="en-US" sz="1600" b="1"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name </a:t>
            </a:r>
            <a:r>
              <a:rPr lang="en-US" sz="1600" b="1" dirty="0">
                <a:solidFill>
                  <a:srgbClr val="5A5A5A"/>
                </a:solidFill>
                <a:latin typeface="Consolas" panose="020B0609020204030204" pitchFamily="49" charset="0"/>
                <a:ea typeface="Menlo" panose="020B0609030804020204" pitchFamily="49" charset="0"/>
                <a:cs typeface="Menlo" panose="020B0609030804020204" pitchFamily="49" charset="0"/>
              </a:rPr>
              <a:t>&lt;sup-name&gt;</a:t>
            </a: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a:t>
            </a:r>
          </a:p>
          <a:p>
            <a:pPr>
              <a:buFontTx/>
              <a:buNone/>
              <a:defRPr/>
            </a:pP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    (write |INPUT: Supplier candidate: | </a:t>
            </a:r>
            <a:r>
              <a:rPr lang="en-US" sz="1600" b="1" dirty="0">
                <a:solidFill>
                  <a:srgbClr val="5A5A5A"/>
                </a:solidFill>
                <a:latin typeface="Consolas" panose="020B0609020204030204" pitchFamily="49" charset="0"/>
                <a:ea typeface="Menlo" panose="020B0609030804020204" pitchFamily="49" charset="0"/>
                <a:cs typeface="Menlo" panose="020B0609030804020204" pitchFamily="49" charset="0"/>
              </a:rPr>
              <a:t>&lt;sup-name&gt; </a:t>
            </a: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1600" dirty="0" err="1">
                <a:solidFill>
                  <a:srgbClr val="5A5A5A"/>
                </a:solidFill>
                <a:latin typeface="Consolas" panose="020B0609020204030204" pitchFamily="49" charset="0"/>
                <a:ea typeface="Menlo" panose="020B0609030804020204" pitchFamily="49" charset="0"/>
                <a:cs typeface="Menlo" panose="020B0609030804020204" pitchFamily="49" charset="0"/>
              </a:rPr>
              <a:t>crlf</a:t>
            </a:r>
            <a:r>
              <a:rPr lang="en-US" sz="1600" dirty="0">
                <a:solidFill>
                  <a:srgbClr val="5A5A5A"/>
                </a:solidFill>
                <a:latin typeface="Consolas" panose="020B0609020204030204" pitchFamily="49" charset="0"/>
                <a:ea typeface="Menlo" panose="020B0609030804020204" pitchFamily="49" charset="0"/>
                <a:cs typeface="Menlo" panose="020B0609030804020204" pitchFamily="49" charset="0"/>
              </a:rPr>
              <a:t>))}</a:t>
            </a:r>
          </a:p>
        </p:txBody>
      </p:sp>
      <p:sp>
        <p:nvSpPr>
          <p:cNvPr id="5" name="Content Placeholder 5">
            <a:extLst>
              <a:ext uri="{FF2B5EF4-FFF2-40B4-BE49-F238E27FC236}">
                <a16:creationId xmlns:a16="http://schemas.microsoft.com/office/drawing/2014/main" id="{863FB83F-D0FE-8B1E-E976-12DF55A40BE5}"/>
              </a:ext>
            </a:extLst>
          </p:cNvPr>
          <p:cNvSpPr txBox="1">
            <a:spLocks/>
          </p:cNvSpPr>
          <p:nvPr/>
        </p:nvSpPr>
        <p:spPr bwMode="gray">
          <a:xfrm>
            <a:off x="457199" y="4305641"/>
            <a:ext cx="5547361" cy="1861194"/>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1400" b="1" dirty="0">
                <a:solidFill>
                  <a:srgbClr val="5A5A5A"/>
                </a:solidFill>
                <a:latin typeface="Consolas" panose="020B0609020204030204" pitchFamily="49" charset="0"/>
                <a:ea typeface="Menlo" panose="020B0609030804020204" pitchFamily="49" charset="0"/>
                <a:cs typeface="Menlo" panose="020B0609030804020204" pitchFamily="49" charset="0"/>
              </a:rPr>
              <a:t>instantiation1</a:t>
            </a:r>
            <a:endParaRPr lang="en-US" sz="1200" b="1" dirty="0">
              <a:solidFill>
                <a:srgbClr val="5A5A5A"/>
              </a:solidFill>
              <a:latin typeface="Consolas" panose="020B0609020204030204" pitchFamily="49" charset="0"/>
              <a:ea typeface="Menlo" panose="020B0609030804020204" pitchFamily="49" charset="0"/>
              <a:cs typeface="Menlo" panose="020B0609030804020204" pitchFamily="49" charset="0"/>
            </a:endParaRPr>
          </a:p>
          <a:p>
            <a:pPr>
              <a:buFontTx/>
              <a:buNone/>
              <a:defRPr/>
            </a:pP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1200" b="1" dirty="0">
                <a:solidFill>
                  <a:srgbClr val="5A5A5A"/>
                </a:solidFill>
                <a:latin typeface="Consolas" panose="020B0609020204030204" pitchFamily="49" charset="0"/>
                <a:ea typeface="Menlo" panose="020B0609030804020204" pitchFamily="49" charset="0"/>
                <a:cs typeface="Menlo" panose="020B0609030804020204" pitchFamily="49" charset="0"/>
              </a:rPr>
              <a:t>S1</a:t>
            </a: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 ^io </a:t>
            </a:r>
            <a:r>
              <a:rPr lang="en-US" sz="1200" b="1" dirty="0">
                <a:solidFill>
                  <a:srgbClr val="5A5A5A"/>
                </a:solidFill>
                <a:latin typeface="Consolas" panose="020B0609020204030204" pitchFamily="49" charset="0"/>
                <a:ea typeface="Menlo" panose="020B0609030804020204" pitchFamily="49" charset="0"/>
                <a:cs typeface="Menlo" panose="020B0609030804020204" pitchFamily="49" charset="0"/>
              </a:rPr>
              <a:t>I1</a:t>
            </a: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a:t>
            </a:r>
          </a:p>
          <a:p>
            <a:pPr>
              <a:buFontTx/>
              <a:buNone/>
              <a:defRPr/>
            </a:pP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1200" b="1" dirty="0">
                <a:solidFill>
                  <a:srgbClr val="5A5A5A"/>
                </a:solidFill>
                <a:latin typeface="Consolas" panose="020B0609020204030204" pitchFamily="49" charset="0"/>
                <a:ea typeface="Menlo" panose="020B0609030804020204" pitchFamily="49" charset="0"/>
                <a:cs typeface="Menlo" panose="020B0609030804020204" pitchFamily="49" charset="0"/>
              </a:rPr>
              <a:t>I1</a:t>
            </a: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 ^input-link </a:t>
            </a:r>
            <a:r>
              <a:rPr lang="en-US" sz="1200" b="1" dirty="0">
                <a:solidFill>
                  <a:srgbClr val="5A5A5A"/>
                </a:solidFill>
                <a:latin typeface="Consolas" panose="020B0609020204030204" pitchFamily="49" charset="0"/>
                <a:ea typeface="Menlo" panose="020B0609030804020204" pitchFamily="49" charset="0"/>
                <a:cs typeface="Menlo" panose="020B0609030804020204" pitchFamily="49" charset="0"/>
              </a:rPr>
              <a:t>I2</a:t>
            </a: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a:t>
            </a:r>
          </a:p>
          <a:p>
            <a:pPr>
              <a:buFontTx/>
              <a:buNone/>
              <a:defRPr/>
            </a:pP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1200" b="1" dirty="0">
                <a:solidFill>
                  <a:srgbClr val="5A5A5A"/>
                </a:solidFill>
                <a:latin typeface="Consolas" panose="020B0609020204030204" pitchFamily="49" charset="0"/>
                <a:ea typeface="Menlo" panose="020B0609030804020204" pitchFamily="49" charset="0"/>
                <a:cs typeface="Menlo" panose="020B0609030804020204" pitchFamily="49" charset="0"/>
              </a:rPr>
              <a:t>I2</a:t>
            </a: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 ^candidate-supplier </a:t>
            </a:r>
            <a:r>
              <a:rPr lang="en-US" sz="1200" b="1" dirty="0">
                <a:solidFill>
                  <a:srgbClr val="5A5A5A"/>
                </a:solidFill>
                <a:latin typeface="Consolas" panose="020B0609020204030204" pitchFamily="49" charset="0"/>
                <a:ea typeface="Menlo" panose="020B0609030804020204" pitchFamily="49" charset="0"/>
                <a:cs typeface="Menlo" panose="020B0609030804020204" pitchFamily="49" charset="0"/>
              </a:rPr>
              <a:t>C1</a:t>
            </a: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a:t>
            </a:r>
          </a:p>
          <a:p>
            <a:pPr>
              <a:buFontTx/>
              <a:buNone/>
              <a:defRPr/>
            </a:pP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1200" b="1" dirty="0">
                <a:solidFill>
                  <a:srgbClr val="5A5A5A"/>
                </a:solidFill>
                <a:latin typeface="Consolas" panose="020B0609020204030204" pitchFamily="49" charset="0"/>
                <a:ea typeface="Menlo" panose="020B0609030804020204" pitchFamily="49" charset="0"/>
                <a:cs typeface="Menlo" panose="020B0609030804020204" pitchFamily="49" charset="0"/>
              </a:rPr>
              <a:t>C1</a:t>
            </a: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 ^name </a:t>
            </a:r>
            <a:r>
              <a:rPr lang="en-US" sz="1200" b="1" dirty="0">
                <a:solidFill>
                  <a:srgbClr val="5A5A5A"/>
                </a:solidFill>
                <a:latin typeface="Consolas" panose="020B0609020204030204" pitchFamily="49" charset="0"/>
                <a:ea typeface="Menlo" panose="020B0609030804020204" pitchFamily="49" charset="0"/>
                <a:cs typeface="Menlo" panose="020B0609030804020204" pitchFamily="49" charset="0"/>
              </a:rPr>
              <a:t>|supplier01|</a:t>
            </a: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a:t>
            </a:r>
          </a:p>
          <a:p>
            <a:pPr>
              <a:buFontTx/>
              <a:buNone/>
              <a:defRPr/>
            </a:pP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    (write |INPUT: Supplier candidate: | </a:t>
            </a:r>
            <a:r>
              <a:rPr lang="en-US" sz="1200" b="1" dirty="0">
                <a:solidFill>
                  <a:srgbClr val="5A5A5A"/>
                </a:solidFill>
                <a:latin typeface="Consolas" panose="020B0609020204030204" pitchFamily="49" charset="0"/>
                <a:ea typeface="Menlo" panose="020B0609030804020204" pitchFamily="49" charset="0"/>
                <a:cs typeface="Menlo" panose="020B0609030804020204" pitchFamily="49" charset="0"/>
              </a:rPr>
              <a:t>|supplier01| </a:t>
            </a: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1200" dirty="0" err="1">
                <a:solidFill>
                  <a:srgbClr val="5A5A5A"/>
                </a:solidFill>
                <a:latin typeface="Consolas" panose="020B0609020204030204" pitchFamily="49" charset="0"/>
                <a:ea typeface="Menlo" panose="020B0609030804020204" pitchFamily="49" charset="0"/>
                <a:cs typeface="Menlo" panose="020B0609030804020204" pitchFamily="49" charset="0"/>
              </a:rPr>
              <a:t>crlf</a:t>
            </a: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a:t>
            </a:r>
          </a:p>
        </p:txBody>
      </p:sp>
      <p:cxnSp>
        <p:nvCxnSpPr>
          <p:cNvPr id="8" name="Straight Connector 7">
            <a:extLst>
              <a:ext uri="{FF2B5EF4-FFF2-40B4-BE49-F238E27FC236}">
                <a16:creationId xmlns:a16="http://schemas.microsoft.com/office/drawing/2014/main" id="{604EC855-4580-BBE0-91E7-D7A6DC33E541}"/>
              </a:ext>
            </a:extLst>
          </p:cNvPr>
          <p:cNvCxnSpPr/>
          <p:nvPr/>
        </p:nvCxnSpPr>
        <p:spPr bwMode="gray">
          <a:xfrm>
            <a:off x="219456" y="3664520"/>
            <a:ext cx="11731752" cy="0"/>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Content Placeholder 5">
            <a:extLst>
              <a:ext uri="{FF2B5EF4-FFF2-40B4-BE49-F238E27FC236}">
                <a16:creationId xmlns:a16="http://schemas.microsoft.com/office/drawing/2014/main" id="{C132F426-92D9-29D2-DCA1-38F822BD7D2A}"/>
              </a:ext>
            </a:extLst>
          </p:cNvPr>
          <p:cNvSpPr txBox="1">
            <a:spLocks/>
          </p:cNvSpPr>
          <p:nvPr/>
        </p:nvSpPr>
        <p:spPr bwMode="gray">
          <a:xfrm>
            <a:off x="6208775" y="4305641"/>
            <a:ext cx="5547361" cy="1861194"/>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1400" b="1" dirty="0">
                <a:solidFill>
                  <a:srgbClr val="5A5A5A"/>
                </a:solidFill>
                <a:latin typeface="Consolas" panose="020B0609020204030204" pitchFamily="49" charset="0"/>
                <a:ea typeface="Menlo" panose="020B0609030804020204" pitchFamily="49" charset="0"/>
                <a:cs typeface="Menlo" panose="020B0609030804020204" pitchFamily="49" charset="0"/>
              </a:rPr>
              <a:t>instantiation2</a:t>
            </a:r>
            <a:endParaRPr lang="en-US" sz="1200" b="1" dirty="0">
              <a:solidFill>
                <a:srgbClr val="5A5A5A"/>
              </a:solidFill>
              <a:latin typeface="Consolas" panose="020B0609020204030204" pitchFamily="49" charset="0"/>
              <a:ea typeface="Menlo" panose="020B0609030804020204" pitchFamily="49" charset="0"/>
              <a:cs typeface="Menlo" panose="020B0609030804020204" pitchFamily="49" charset="0"/>
            </a:endParaRPr>
          </a:p>
          <a:p>
            <a:pPr>
              <a:buFontTx/>
              <a:buNone/>
              <a:defRPr/>
            </a:pP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1200" b="1" dirty="0">
                <a:solidFill>
                  <a:srgbClr val="5A5A5A"/>
                </a:solidFill>
                <a:latin typeface="Consolas" panose="020B0609020204030204" pitchFamily="49" charset="0"/>
                <a:ea typeface="Menlo" panose="020B0609030804020204" pitchFamily="49" charset="0"/>
                <a:cs typeface="Menlo" panose="020B0609030804020204" pitchFamily="49" charset="0"/>
              </a:rPr>
              <a:t>S1</a:t>
            </a: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 ^io </a:t>
            </a:r>
            <a:r>
              <a:rPr lang="en-US" sz="1200" b="1" dirty="0">
                <a:solidFill>
                  <a:srgbClr val="5A5A5A"/>
                </a:solidFill>
                <a:latin typeface="Consolas" panose="020B0609020204030204" pitchFamily="49" charset="0"/>
                <a:ea typeface="Menlo" panose="020B0609030804020204" pitchFamily="49" charset="0"/>
                <a:cs typeface="Menlo" panose="020B0609030804020204" pitchFamily="49" charset="0"/>
              </a:rPr>
              <a:t>I1</a:t>
            </a: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a:t>
            </a:r>
          </a:p>
          <a:p>
            <a:pPr>
              <a:buFontTx/>
              <a:buNone/>
              <a:defRPr/>
            </a:pP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1200" b="1" dirty="0">
                <a:solidFill>
                  <a:srgbClr val="5A5A5A"/>
                </a:solidFill>
                <a:latin typeface="Consolas" panose="020B0609020204030204" pitchFamily="49" charset="0"/>
                <a:ea typeface="Menlo" panose="020B0609030804020204" pitchFamily="49" charset="0"/>
                <a:cs typeface="Menlo" panose="020B0609030804020204" pitchFamily="49" charset="0"/>
              </a:rPr>
              <a:t>I1</a:t>
            </a: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 ^input-link </a:t>
            </a:r>
            <a:r>
              <a:rPr lang="en-US" sz="1200" b="1" dirty="0">
                <a:solidFill>
                  <a:srgbClr val="5A5A5A"/>
                </a:solidFill>
                <a:latin typeface="Consolas" panose="020B0609020204030204" pitchFamily="49" charset="0"/>
                <a:ea typeface="Menlo" panose="020B0609030804020204" pitchFamily="49" charset="0"/>
                <a:cs typeface="Menlo" panose="020B0609030804020204" pitchFamily="49" charset="0"/>
              </a:rPr>
              <a:t>I2</a:t>
            </a: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a:t>
            </a:r>
          </a:p>
          <a:p>
            <a:pPr>
              <a:buFontTx/>
              <a:buNone/>
              <a:defRPr/>
            </a:pP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1200" b="1" dirty="0">
                <a:solidFill>
                  <a:srgbClr val="5A5A5A"/>
                </a:solidFill>
                <a:latin typeface="Consolas" panose="020B0609020204030204" pitchFamily="49" charset="0"/>
                <a:ea typeface="Menlo" panose="020B0609030804020204" pitchFamily="49" charset="0"/>
                <a:cs typeface="Menlo" panose="020B0609030804020204" pitchFamily="49" charset="0"/>
              </a:rPr>
              <a:t>I2</a:t>
            </a: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 ^candidate-supplier </a:t>
            </a:r>
            <a:r>
              <a:rPr lang="en-US" sz="1200" b="1" dirty="0">
                <a:solidFill>
                  <a:srgbClr val="5A5A5A"/>
                </a:solidFill>
                <a:latin typeface="Consolas" panose="020B0609020204030204" pitchFamily="49" charset="0"/>
                <a:ea typeface="Menlo" panose="020B0609030804020204" pitchFamily="49" charset="0"/>
                <a:cs typeface="Menlo" panose="020B0609030804020204" pitchFamily="49" charset="0"/>
              </a:rPr>
              <a:t>C2</a:t>
            </a: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a:t>
            </a:r>
          </a:p>
          <a:p>
            <a:pPr>
              <a:buFontTx/>
              <a:buNone/>
              <a:defRPr/>
            </a:pP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1200" b="1" dirty="0">
                <a:solidFill>
                  <a:srgbClr val="5A5A5A"/>
                </a:solidFill>
                <a:latin typeface="Consolas" panose="020B0609020204030204" pitchFamily="49" charset="0"/>
                <a:ea typeface="Menlo" panose="020B0609030804020204" pitchFamily="49" charset="0"/>
                <a:cs typeface="Menlo" panose="020B0609030804020204" pitchFamily="49" charset="0"/>
              </a:rPr>
              <a:t>C2</a:t>
            </a: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 ^name </a:t>
            </a:r>
            <a:r>
              <a:rPr lang="en-US" sz="1200" b="1" dirty="0">
                <a:solidFill>
                  <a:srgbClr val="5A5A5A"/>
                </a:solidFill>
                <a:latin typeface="Consolas" panose="020B0609020204030204" pitchFamily="49" charset="0"/>
                <a:ea typeface="Menlo" panose="020B0609030804020204" pitchFamily="49" charset="0"/>
                <a:cs typeface="Menlo" panose="020B0609030804020204" pitchFamily="49" charset="0"/>
              </a:rPr>
              <a:t>|supplier02|</a:t>
            </a: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a:t>
            </a:r>
          </a:p>
          <a:p>
            <a:pPr>
              <a:buFontTx/>
              <a:buNone/>
              <a:defRPr/>
            </a:pP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    (write |INPUT: Supplier candidate: | </a:t>
            </a:r>
            <a:r>
              <a:rPr lang="en-US" sz="1200" b="1" dirty="0">
                <a:solidFill>
                  <a:srgbClr val="5A5A5A"/>
                </a:solidFill>
                <a:latin typeface="Consolas" panose="020B0609020204030204" pitchFamily="49" charset="0"/>
                <a:ea typeface="Menlo" panose="020B0609030804020204" pitchFamily="49" charset="0"/>
                <a:cs typeface="Menlo" panose="020B0609030804020204" pitchFamily="49" charset="0"/>
              </a:rPr>
              <a:t>|supplier02| </a:t>
            </a: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1200" dirty="0" err="1">
                <a:solidFill>
                  <a:srgbClr val="5A5A5A"/>
                </a:solidFill>
                <a:latin typeface="Consolas" panose="020B0609020204030204" pitchFamily="49" charset="0"/>
                <a:ea typeface="Menlo" panose="020B0609030804020204" pitchFamily="49" charset="0"/>
                <a:cs typeface="Menlo" panose="020B0609030804020204" pitchFamily="49" charset="0"/>
              </a:rPr>
              <a:t>crlf</a:t>
            </a:r>
            <a:r>
              <a:rPr lang="en-US" sz="1200" dirty="0">
                <a:solidFill>
                  <a:srgbClr val="5A5A5A"/>
                </a:solidFill>
                <a:latin typeface="Consolas" panose="020B0609020204030204" pitchFamily="49" charset="0"/>
                <a:ea typeface="Menlo" panose="020B0609030804020204" pitchFamily="49" charset="0"/>
                <a:cs typeface="Menlo" panose="020B0609030804020204" pitchFamily="49" charset="0"/>
              </a:rPr>
              <a:t>))}</a:t>
            </a:r>
          </a:p>
        </p:txBody>
      </p:sp>
      <p:sp>
        <p:nvSpPr>
          <p:cNvPr id="11" name="Rectangle 10">
            <a:extLst>
              <a:ext uri="{FF2B5EF4-FFF2-40B4-BE49-F238E27FC236}">
                <a16:creationId xmlns:a16="http://schemas.microsoft.com/office/drawing/2014/main" id="{83AC805A-5C3A-23BA-36AB-0F3C30C551D8}"/>
              </a:ext>
            </a:extLst>
          </p:cNvPr>
          <p:cNvSpPr/>
          <p:nvPr/>
        </p:nvSpPr>
        <p:spPr bwMode="gray">
          <a:xfrm>
            <a:off x="3475313" y="4355432"/>
            <a:ext cx="2476071" cy="857915"/>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Dot notation is expanded to see how each ID is instantiated.</a:t>
            </a:r>
          </a:p>
        </p:txBody>
      </p:sp>
      <p:cxnSp>
        <p:nvCxnSpPr>
          <p:cNvPr id="12" name="Straight Connector 11">
            <a:extLst>
              <a:ext uri="{FF2B5EF4-FFF2-40B4-BE49-F238E27FC236}">
                <a16:creationId xmlns:a16="http://schemas.microsoft.com/office/drawing/2014/main" id="{4098007B-0522-1AB4-8B53-EA148BD89EF3}"/>
              </a:ext>
            </a:extLst>
          </p:cNvPr>
          <p:cNvCxnSpPr>
            <a:cxnSpLocks/>
            <a:stCxn id="15" idx="2"/>
          </p:cNvCxnSpPr>
          <p:nvPr/>
        </p:nvCxnSpPr>
        <p:spPr bwMode="gray">
          <a:xfrm flipH="1">
            <a:off x="9022674" y="4931307"/>
            <a:ext cx="1335574" cy="350834"/>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7CC95AE-63EE-CE19-9AD7-3E9C75624C1E}"/>
              </a:ext>
            </a:extLst>
          </p:cNvPr>
          <p:cNvSpPr/>
          <p:nvPr/>
        </p:nvSpPr>
        <p:spPr bwMode="gray">
          <a:xfrm>
            <a:off x="8767192" y="4073385"/>
            <a:ext cx="3182111" cy="857922"/>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600" b="1" i="1" dirty="0">
                <a:solidFill>
                  <a:schemeClr val="accent6"/>
                </a:solidFill>
                <a:latin typeface="+mj-lt"/>
                <a:ea typeface="Menlo" panose="020B0609030804020204" pitchFamily="49" charset="0"/>
                <a:cs typeface="Menlo" panose="020B0609030804020204" pitchFamily="49" charset="0"/>
              </a:rPr>
              <a:t>Notice both the candidate-supplier </a:t>
            </a:r>
            <a:r>
              <a:rPr lang="en-US" sz="1600" b="1" dirty="0">
                <a:solidFill>
                  <a:schemeClr val="accent6"/>
                </a:solidFill>
                <a:latin typeface="+mj-lt"/>
                <a:ea typeface="Menlo" panose="020B0609030804020204" pitchFamily="49" charset="0"/>
                <a:cs typeface="Menlo" panose="020B0609030804020204" pitchFamily="49" charset="0"/>
              </a:rPr>
              <a:t>ID</a:t>
            </a:r>
            <a:r>
              <a:rPr lang="en-US" sz="1600" b="1" i="1" dirty="0">
                <a:solidFill>
                  <a:schemeClr val="accent6"/>
                </a:solidFill>
                <a:latin typeface="+mj-lt"/>
                <a:ea typeface="Menlo" panose="020B0609030804020204" pitchFamily="49" charset="0"/>
                <a:cs typeface="Menlo" panose="020B0609030804020204" pitchFamily="49" charset="0"/>
              </a:rPr>
              <a:t> and the </a:t>
            </a:r>
            <a:r>
              <a:rPr lang="en-US" sz="1600" b="1" dirty="0">
                <a:solidFill>
                  <a:schemeClr val="accent6"/>
                </a:solidFill>
                <a:latin typeface="+mj-lt"/>
                <a:ea typeface="Menlo" panose="020B0609030804020204" pitchFamily="49" charset="0"/>
                <a:cs typeface="Menlo" panose="020B0609030804020204" pitchFamily="49" charset="0"/>
              </a:rPr>
              <a:t>name</a:t>
            </a:r>
            <a:r>
              <a:rPr lang="en-US" sz="1600" b="1" i="1" dirty="0">
                <a:solidFill>
                  <a:schemeClr val="accent6"/>
                </a:solidFill>
                <a:latin typeface="+mj-lt"/>
                <a:ea typeface="Menlo" panose="020B0609030804020204" pitchFamily="49" charset="0"/>
                <a:cs typeface="Menlo" panose="020B0609030804020204" pitchFamily="49" charset="0"/>
              </a:rPr>
              <a:t> are different for each instantiation.</a:t>
            </a:r>
          </a:p>
        </p:txBody>
      </p:sp>
      <p:sp>
        <p:nvSpPr>
          <p:cNvPr id="20" name="TextBox 19">
            <a:extLst>
              <a:ext uri="{FF2B5EF4-FFF2-40B4-BE49-F238E27FC236}">
                <a16:creationId xmlns:a16="http://schemas.microsoft.com/office/drawing/2014/main" id="{8F4C2ABC-5A14-D8E9-C2CE-5D6B90272195}"/>
              </a:ext>
            </a:extLst>
          </p:cNvPr>
          <p:cNvSpPr txBox="1"/>
          <p:nvPr/>
        </p:nvSpPr>
        <p:spPr bwMode="gray">
          <a:xfrm>
            <a:off x="5144906" y="3761231"/>
            <a:ext cx="1902187" cy="276999"/>
          </a:xfrm>
          <a:prstGeom prst="rect">
            <a:avLst/>
          </a:prstGeom>
          <a:noFill/>
        </p:spPr>
        <p:txBody>
          <a:bodyPr vert="horz" wrap="none" lIns="0" tIns="0" rIns="0" bIns="0" rtlCol="0">
            <a:spAutoFit/>
          </a:bodyPr>
          <a:lstStyle/>
          <a:p>
            <a:pPr algn="ctr">
              <a:spcBef>
                <a:spcPts val="600"/>
              </a:spcBef>
            </a:pPr>
            <a:r>
              <a:rPr lang="en-US" b="1" i="1" dirty="0"/>
              <a:t>INSTANTIATIONS</a:t>
            </a:r>
          </a:p>
        </p:txBody>
      </p:sp>
      <p:sp>
        <p:nvSpPr>
          <p:cNvPr id="21" name="TextBox 20">
            <a:extLst>
              <a:ext uri="{FF2B5EF4-FFF2-40B4-BE49-F238E27FC236}">
                <a16:creationId xmlns:a16="http://schemas.microsoft.com/office/drawing/2014/main" id="{C268EC01-47B7-8DF8-1A8D-31EBF969BB44}"/>
              </a:ext>
            </a:extLst>
          </p:cNvPr>
          <p:cNvSpPr txBox="1"/>
          <p:nvPr/>
        </p:nvSpPr>
        <p:spPr bwMode="gray">
          <a:xfrm>
            <a:off x="5781810" y="3319182"/>
            <a:ext cx="628378" cy="276999"/>
          </a:xfrm>
          <a:prstGeom prst="rect">
            <a:avLst/>
          </a:prstGeom>
          <a:noFill/>
        </p:spPr>
        <p:txBody>
          <a:bodyPr vert="horz" wrap="none" lIns="0" tIns="0" rIns="0" bIns="0" rtlCol="0">
            <a:spAutoFit/>
          </a:bodyPr>
          <a:lstStyle/>
          <a:p>
            <a:pPr algn="ctr">
              <a:spcBef>
                <a:spcPts val="600"/>
              </a:spcBef>
            </a:pPr>
            <a:r>
              <a:rPr lang="en-US" b="1" i="1" dirty="0"/>
              <a:t>RULE</a:t>
            </a:r>
          </a:p>
        </p:txBody>
      </p:sp>
    </p:spTree>
    <p:extLst>
      <p:ext uri="{BB962C8B-B14F-4D97-AF65-F5344CB8AC3E}">
        <p14:creationId xmlns:p14="http://schemas.microsoft.com/office/powerpoint/2010/main" val="981613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F9E611-0E80-F858-3FE2-190C17101376}"/>
              </a:ext>
            </a:extLst>
          </p:cNvPr>
          <p:cNvSpPr>
            <a:spLocks noGrp="1"/>
          </p:cNvSpPr>
          <p:nvPr>
            <p:ph type="title"/>
          </p:nvPr>
        </p:nvSpPr>
        <p:spPr/>
        <p:txBody>
          <a:bodyPr/>
          <a:lstStyle/>
          <a:p>
            <a:r>
              <a:rPr lang="en-US" dirty="0"/>
              <a:t>Using the </a:t>
            </a:r>
            <a:r>
              <a:rPr lang="en-US" dirty="0">
                <a:latin typeface="Consolas" panose="020B0609020204030204" pitchFamily="49" charset="0"/>
                <a:ea typeface="Menlo" panose="020B0609030804020204" pitchFamily="49" charset="0"/>
                <a:cs typeface="Menlo" panose="020B0609030804020204" pitchFamily="49" charset="0"/>
              </a:rPr>
              <a:t>matches</a:t>
            </a:r>
            <a:r>
              <a:rPr lang="en-US" dirty="0"/>
              <a:t> CLI Command</a:t>
            </a:r>
          </a:p>
        </p:txBody>
      </p:sp>
      <p:sp>
        <p:nvSpPr>
          <p:cNvPr id="5" name="Text Placeholder 4">
            <a:extLst>
              <a:ext uri="{FF2B5EF4-FFF2-40B4-BE49-F238E27FC236}">
                <a16:creationId xmlns:a16="http://schemas.microsoft.com/office/drawing/2014/main" id="{F4160060-F218-F355-EFD7-131D0E4A1995}"/>
              </a:ext>
            </a:extLst>
          </p:cNvPr>
          <p:cNvSpPr>
            <a:spLocks noGrp="1"/>
          </p:cNvSpPr>
          <p:nvPr>
            <p:ph type="body" idx="1"/>
          </p:nvPr>
        </p:nvSpPr>
        <p:spPr/>
        <p:txBody>
          <a:bodyPr/>
          <a:lstStyle/>
          <a:p>
            <a:r>
              <a:rPr lang="en-US" dirty="0"/>
              <a:t>For Debugging Soar Rule Firings</a:t>
            </a:r>
          </a:p>
        </p:txBody>
      </p:sp>
    </p:spTree>
    <p:extLst>
      <p:ext uri="{BB962C8B-B14F-4D97-AF65-F5344CB8AC3E}">
        <p14:creationId xmlns:p14="http://schemas.microsoft.com/office/powerpoint/2010/main" val="2614204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BF363-1153-D617-11F4-C6E8520346B9}"/>
              </a:ext>
            </a:extLst>
          </p:cNvPr>
          <p:cNvSpPr>
            <a:spLocks noGrp="1"/>
          </p:cNvSpPr>
          <p:nvPr>
            <p:ph type="title"/>
          </p:nvPr>
        </p:nvSpPr>
        <p:spPr/>
        <p:txBody>
          <a:bodyPr/>
          <a:lstStyle/>
          <a:p>
            <a:r>
              <a:rPr lang="en-US" dirty="0"/>
              <a:t>Seeing the Number of Matches</a:t>
            </a:r>
          </a:p>
        </p:txBody>
      </p:sp>
      <p:sp>
        <p:nvSpPr>
          <p:cNvPr id="2" name="Content Placeholder 1">
            <a:extLst>
              <a:ext uri="{FF2B5EF4-FFF2-40B4-BE49-F238E27FC236}">
                <a16:creationId xmlns:a16="http://schemas.microsoft.com/office/drawing/2014/main" id="{18905007-34E9-A13B-B5F8-18E971E33FEA}"/>
              </a:ext>
            </a:extLst>
          </p:cNvPr>
          <p:cNvSpPr>
            <a:spLocks noGrp="1"/>
          </p:cNvSpPr>
          <p:nvPr>
            <p:ph idx="1"/>
          </p:nvPr>
        </p:nvSpPr>
        <p:spPr>
          <a:xfrm>
            <a:off x="457198" y="1286099"/>
            <a:ext cx="11146537" cy="2271812"/>
          </a:xfrm>
        </p:spPr>
        <p:txBody>
          <a:bodyPr/>
          <a:lstStyle/>
          <a:p>
            <a:r>
              <a:rPr lang="en-US" dirty="0"/>
              <a:t>Soar provides the </a:t>
            </a:r>
            <a:r>
              <a:rPr lang="en-US" b="1" dirty="0">
                <a:latin typeface="Consolas" panose="020B0609020204030204" pitchFamily="49" charset="0"/>
                <a:ea typeface="Menlo" panose="020B0609030804020204" pitchFamily="49" charset="0"/>
                <a:cs typeface="Menlo" panose="020B0609030804020204" pitchFamily="49" charset="0"/>
              </a:rPr>
              <a:t>matches</a:t>
            </a:r>
            <a:r>
              <a:rPr lang="en-US" dirty="0"/>
              <a:t> CLI command to let you see the different matches of a rule</a:t>
            </a:r>
          </a:p>
          <a:p>
            <a:r>
              <a:rPr lang="en-US" dirty="0"/>
              <a:t>After your agent prints its output, enter the following command into the CLI input area:</a:t>
            </a:r>
          </a:p>
          <a:p>
            <a:pPr marL="285750" indent="-285750">
              <a:buFont typeface="Arial" panose="020B0604020202020204" pitchFamily="34" charset="0"/>
              <a:buChar char="•"/>
            </a:pPr>
            <a:r>
              <a:rPr lang="en-US" dirty="0">
                <a:latin typeface="Consolas" panose="020B0609020204030204" pitchFamily="49" charset="0"/>
                <a:ea typeface="Menlo" panose="020B0609030804020204" pitchFamily="49" charset="0"/>
                <a:cs typeface="Menlo" panose="020B0609030804020204" pitchFamily="49" charset="0"/>
              </a:rPr>
              <a:t>matches elaborate*</a:t>
            </a:r>
            <a:r>
              <a:rPr lang="en-US" dirty="0" err="1">
                <a:latin typeface="Consolas" panose="020B0609020204030204" pitchFamily="49" charset="0"/>
                <a:ea typeface="Menlo" panose="020B0609030804020204" pitchFamily="49" charset="0"/>
                <a:cs typeface="Menlo" panose="020B0609030804020204" pitchFamily="49" charset="0"/>
              </a:rPr>
              <a:t>suppliersort</a:t>
            </a:r>
            <a:r>
              <a:rPr lang="en-US" dirty="0">
                <a:latin typeface="Consolas" panose="020B0609020204030204" pitchFamily="49" charset="0"/>
                <a:ea typeface="Menlo" panose="020B0609030804020204" pitchFamily="49" charset="0"/>
                <a:cs typeface="Menlo" panose="020B0609030804020204" pitchFamily="49" charset="0"/>
              </a:rPr>
              <a:t>-main*input*supplier-name</a:t>
            </a:r>
          </a:p>
          <a:p>
            <a:endParaRPr lang="en-US" dirty="0"/>
          </a:p>
          <a:p>
            <a:r>
              <a:rPr lang="en-US" dirty="0"/>
              <a:t>You should see the output shown below.</a:t>
            </a:r>
          </a:p>
          <a:p>
            <a:pPr marL="285750" indent="-285750">
              <a:buFont typeface="Arial" panose="020B0604020202020204" pitchFamily="34" charset="0"/>
              <a:buChar char="•"/>
            </a:pPr>
            <a:r>
              <a:rPr lang="en-US" dirty="0"/>
              <a:t>It shows the expanded conditions of our rule and how many WMEs match each condition component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1E15D812-BABE-0F88-F0D5-2EE2D7EBFE29}"/>
              </a:ext>
            </a:extLst>
          </p:cNvPr>
          <p:cNvPicPr>
            <a:picLocks noChangeAspect="1"/>
          </p:cNvPicPr>
          <p:nvPr/>
        </p:nvPicPr>
        <p:blipFill>
          <a:blip r:embed="rId2"/>
          <a:srcRect/>
          <a:stretch/>
        </p:blipFill>
        <p:spPr>
          <a:xfrm>
            <a:off x="4489703" y="3656983"/>
            <a:ext cx="7245097" cy="1919541"/>
          </a:xfrm>
          <a:prstGeom prst="rect">
            <a:avLst/>
          </a:prstGeom>
          <a:ln>
            <a:solidFill>
              <a:schemeClr val="tx1"/>
            </a:solid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012B8C95-E7BA-E30D-D6C8-F93A98560CE3}"/>
              </a:ext>
            </a:extLst>
          </p:cNvPr>
          <p:cNvSpPr/>
          <p:nvPr/>
        </p:nvSpPr>
        <p:spPr bwMode="gray">
          <a:xfrm>
            <a:off x="675560" y="3642580"/>
            <a:ext cx="3451432" cy="931793"/>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The leading number shows how many WMEs match the WME pattern of that line in the rule.</a:t>
            </a:r>
            <a:endParaRPr lang="en-US" sz="1600" b="1" i="1" dirty="0">
              <a:solidFill>
                <a:schemeClr val="accent6"/>
              </a:solidFill>
              <a:latin typeface="+mj-lt"/>
              <a:ea typeface="Menlo" panose="020B0609030804020204" pitchFamily="49" charset="0"/>
              <a:cs typeface="Menlo" panose="020B0609030804020204" pitchFamily="49" charset="0"/>
            </a:endParaRPr>
          </a:p>
        </p:txBody>
      </p:sp>
      <p:cxnSp>
        <p:nvCxnSpPr>
          <p:cNvPr id="7" name="Straight Connector 6">
            <a:extLst>
              <a:ext uri="{FF2B5EF4-FFF2-40B4-BE49-F238E27FC236}">
                <a16:creationId xmlns:a16="http://schemas.microsoft.com/office/drawing/2014/main" id="{2B522F45-0067-01D5-C29C-CDE7542DD3BE}"/>
              </a:ext>
            </a:extLst>
          </p:cNvPr>
          <p:cNvCxnSpPr>
            <a:cxnSpLocks/>
            <a:stCxn id="6" idx="3"/>
          </p:cNvCxnSpPr>
          <p:nvPr/>
        </p:nvCxnSpPr>
        <p:spPr bwMode="gray">
          <a:xfrm flipV="1">
            <a:off x="4126992" y="4062953"/>
            <a:ext cx="803227" cy="45524"/>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EEFD1CA-DDF8-8633-3A25-1BA6EEFC6F5A}"/>
              </a:ext>
            </a:extLst>
          </p:cNvPr>
          <p:cNvCxnSpPr>
            <a:cxnSpLocks/>
            <a:stCxn id="6" idx="3"/>
          </p:cNvCxnSpPr>
          <p:nvPr/>
        </p:nvCxnSpPr>
        <p:spPr bwMode="gray">
          <a:xfrm>
            <a:off x="4126992" y="4108477"/>
            <a:ext cx="774946" cy="180719"/>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95B2833-38B2-3436-5AE4-C4A11D2751D1}"/>
              </a:ext>
            </a:extLst>
          </p:cNvPr>
          <p:cNvCxnSpPr>
            <a:cxnSpLocks/>
            <a:stCxn id="6" idx="3"/>
          </p:cNvCxnSpPr>
          <p:nvPr/>
        </p:nvCxnSpPr>
        <p:spPr bwMode="gray">
          <a:xfrm>
            <a:off x="4126992" y="4108477"/>
            <a:ext cx="774946" cy="465896"/>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653FED9-DCAA-D9A9-F1BF-5580D24CBD90}"/>
              </a:ext>
            </a:extLst>
          </p:cNvPr>
          <p:cNvCxnSpPr>
            <a:cxnSpLocks/>
            <a:stCxn id="6" idx="3"/>
          </p:cNvCxnSpPr>
          <p:nvPr/>
        </p:nvCxnSpPr>
        <p:spPr bwMode="gray">
          <a:xfrm>
            <a:off x="4126992" y="4108477"/>
            <a:ext cx="774946" cy="736900"/>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D86C322-F3D3-7071-5B93-B76964BD9855}"/>
              </a:ext>
            </a:extLst>
          </p:cNvPr>
          <p:cNvSpPr/>
          <p:nvPr/>
        </p:nvSpPr>
        <p:spPr bwMode="gray">
          <a:xfrm>
            <a:off x="457198" y="4686482"/>
            <a:ext cx="3669794" cy="1221196"/>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600" b="1" i="1" dirty="0">
                <a:solidFill>
                  <a:schemeClr val="accent6"/>
                </a:solidFill>
                <a:latin typeface="+mj-lt"/>
                <a:ea typeface="Menlo" panose="020B0609030804020204" pitchFamily="49" charset="0"/>
                <a:cs typeface="Menlo" panose="020B0609030804020204" pitchFamily="49" charset="0"/>
              </a:rPr>
              <a:t>Notice that there is only 1 input-link edge, but there are 6 candidate-supplier edges, each with 1 name for a total of 6 name edges.</a:t>
            </a:r>
          </a:p>
        </p:txBody>
      </p:sp>
      <p:sp>
        <p:nvSpPr>
          <p:cNvPr id="5" name="Rectangle 4">
            <a:extLst>
              <a:ext uri="{FF2B5EF4-FFF2-40B4-BE49-F238E27FC236}">
                <a16:creationId xmlns:a16="http://schemas.microsoft.com/office/drawing/2014/main" id="{A47DDD18-959C-5DA6-7BFF-1523744C596D}"/>
              </a:ext>
            </a:extLst>
          </p:cNvPr>
          <p:cNvSpPr/>
          <p:nvPr/>
        </p:nvSpPr>
        <p:spPr bwMode="gray">
          <a:xfrm>
            <a:off x="9381744" y="5319201"/>
            <a:ext cx="1889764" cy="419047"/>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600" b="1" dirty="0">
                <a:solidFill>
                  <a:schemeClr val="accent6"/>
                </a:solidFill>
                <a:latin typeface="+mj-lt"/>
                <a:ea typeface="Menlo" panose="020B0609030804020204" pitchFamily="49" charset="0"/>
                <a:cs typeface="Menlo" panose="020B0609030804020204" pitchFamily="49" charset="0"/>
              </a:rPr>
              <a:t>6 instantiations</a:t>
            </a:r>
          </a:p>
        </p:txBody>
      </p:sp>
      <p:cxnSp>
        <p:nvCxnSpPr>
          <p:cNvPr id="8" name="Straight Connector 7">
            <a:extLst>
              <a:ext uri="{FF2B5EF4-FFF2-40B4-BE49-F238E27FC236}">
                <a16:creationId xmlns:a16="http://schemas.microsoft.com/office/drawing/2014/main" id="{7C47F3A4-CEB5-64A2-B027-62FA2BA1A8F5}"/>
              </a:ext>
            </a:extLst>
          </p:cNvPr>
          <p:cNvCxnSpPr>
            <a:cxnSpLocks/>
            <a:stCxn id="5" idx="1"/>
          </p:cNvCxnSpPr>
          <p:nvPr/>
        </p:nvCxnSpPr>
        <p:spPr bwMode="gray">
          <a:xfrm flipH="1" flipV="1">
            <a:off x="7145518" y="5420412"/>
            <a:ext cx="2236226" cy="108313"/>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5303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BF363-1153-D617-11F4-C6E8520346B9}"/>
              </a:ext>
            </a:extLst>
          </p:cNvPr>
          <p:cNvSpPr>
            <a:spLocks noGrp="1"/>
          </p:cNvSpPr>
          <p:nvPr>
            <p:ph type="title"/>
          </p:nvPr>
        </p:nvSpPr>
        <p:spPr/>
        <p:txBody>
          <a:bodyPr/>
          <a:lstStyle/>
          <a:p>
            <a:r>
              <a:rPr lang="en-US" dirty="0"/>
              <a:t>Seeing the Matches</a:t>
            </a:r>
          </a:p>
        </p:txBody>
      </p:sp>
      <p:sp>
        <p:nvSpPr>
          <p:cNvPr id="2" name="Content Placeholder 1">
            <a:extLst>
              <a:ext uri="{FF2B5EF4-FFF2-40B4-BE49-F238E27FC236}">
                <a16:creationId xmlns:a16="http://schemas.microsoft.com/office/drawing/2014/main" id="{18905007-34E9-A13B-B5F8-18E971E33FEA}"/>
              </a:ext>
            </a:extLst>
          </p:cNvPr>
          <p:cNvSpPr>
            <a:spLocks noGrp="1"/>
          </p:cNvSpPr>
          <p:nvPr>
            <p:ph idx="1"/>
          </p:nvPr>
        </p:nvSpPr>
        <p:spPr>
          <a:xfrm>
            <a:off x="457198" y="1286099"/>
            <a:ext cx="11146537" cy="2271812"/>
          </a:xfrm>
        </p:spPr>
        <p:txBody>
          <a:bodyPr/>
          <a:lstStyle/>
          <a:p>
            <a:r>
              <a:rPr lang="en-US" dirty="0"/>
              <a:t>If you add the “</a:t>
            </a:r>
            <a:r>
              <a:rPr lang="en-US" dirty="0">
                <a:latin typeface="Consolas" panose="020B0609020204030204" pitchFamily="49" charset="0"/>
                <a:ea typeface="Menlo" panose="020B0609030804020204" pitchFamily="49" charset="0"/>
                <a:cs typeface="Menlo" panose="020B0609030804020204" pitchFamily="49" charset="0"/>
              </a:rPr>
              <a:t>-w</a:t>
            </a:r>
            <a:r>
              <a:rPr lang="en-US" dirty="0"/>
              <a:t>” / ”</a:t>
            </a:r>
            <a:r>
              <a:rPr lang="en-US" dirty="0">
                <a:latin typeface="Consolas" panose="020B0609020204030204" pitchFamily="49" charset="0"/>
                <a:ea typeface="Menlo" panose="020B0609030804020204" pitchFamily="49" charset="0"/>
                <a:cs typeface="Menlo" panose="020B0609030804020204" pitchFamily="49" charset="0"/>
              </a:rPr>
              <a:t>--</a:t>
            </a:r>
            <a:r>
              <a:rPr lang="en-US" dirty="0" err="1">
                <a:latin typeface="Consolas" panose="020B0609020204030204" pitchFamily="49" charset="0"/>
                <a:ea typeface="Menlo" panose="020B0609030804020204" pitchFamily="49" charset="0"/>
                <a:cs typeface="Menlo" panose="020B0609030804020204" pitchFamily="49" charset="0"/>
              </a:rPr>
              <a:t>wmes</a:t>
            </a:r>
            <a:r>
              <a:rPr lang="en-US" dirty="0"/>
              <a:t>” command option, Soar will print </a:t>
            </a:r>
            <a:r>
              <a:rPr lang="en-US" b="1" i="1" dirty="0"/>
              <a:t>each match </a:t>
            </a:r>
            <a:r>
              <a:rPr lang="en-US" dirty="0"/>
              <a:t>of the rule you are inspecting</a:t>
            </a:r>
          </a:p>
          <a:p>
            <a:pPr marL="285750" indent="-285750">
              <a:buFont typeface="Arial" panose="020B0604020202020204" pitchFamily="34" charset="0"/>
              <a:buChar char="•"/>
            </a:pPr>
            <a:r>
              <a:rPr lang="en-US" dirty="0">
                <a:latin typeface="Consolas" panose="020B0609020204030204" pitchFamily="49" charset="0"/>
                <a:ea typeface="Menlo" panose="020B0609030804020204" pitchFamily="49" charset="0"/>
                <a:cs typeface="Menlo" panose="020B0609030804020204" pitchFamily="49" charset="0"/>
              </a:rPr>
              <a:t>matches </a:t>
            </a:r>
            <a:r>
              <a:rPr lang="en-US" b="1" dirty="0">
                <a:latin typeface="Consolas" panose="020B0609020204030204" pitchFamily="49" charset="0"/>
                <a:ea typeface="Menlo" panose="020B0609030804020204" pitchFamily="49" charset="0"/>
                <a:cs typeface="Menlo" panose="020B0609030804020204" pitchFamily="49" charset="0"/>
              </a:rPr>
              <a:t>-w </a:t>
            </a:r>
            <a:r>
              <a:rPr lang="en-US" dirty="0">
                <a:latin typeface="Consolas" panose="020B0609020204030204" pitchFamily="49" charset="0"/>
                <a:ea typeface="Menlo" panose="020B0609030804020204" pitchFamily="49" charset="0"/>
                <a:cs typeface="Menlo" panose="020B0609030804020204" pitchFamily="49" charset="0"/>
              </a:rPr>
              <a:t>elaborate*</a:t>
            </a:r>
            <a:r>
              <a:rPr lang="en-US" dirty="0" err="1">
                <a:latin typeface="Consolas" panose="020B0609020204030204" pitchFamily="49" charset="0"/>
                <a:ea typeface="Menlo" panose="020B0609030804020204" pitchFamily="49" charset="0"/>
                <a:cs typeface="Menlo" panose="020B0609030804020204" pitchFamily="49" charset="0"/>
              </a:rPr>
              <a:t>suppliersort</a:t>
            </a:r>
            <a:r>
              <a:rPr lang="en-US" dirty="0">
                <a:latin typeface="Consolas" panose="020B0609020204030204" pitchFamily="49" charset="0"/>
                <a:ea typeface="Menlo" panose="020B0609030804020204" pitchFamily="49" charset="0"/>
                <a:cs typeface="Menlo" panose="020B0609030804020204" pitchFamily="49" charset="0"/>
              </a:rPr>
              <a:t>-main*input*supplier-name</a:t>
            </a:r>
          </a:p>
          <a:p>
            <a:endParaRPr lang="en-US" dirty="0"/>
          </a:p>
          <a:p>
            <a:r>
              <a:rPr lang="en-US" dirty="0"/>
              <a:t>This is a very useful command when debugging your rules!</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D3684AC3-FDAA-EDC3-544D-05B3FE77398A}"/>
              </a:ext>
            </a:extLst>
          </p:cNvPr>
          <p:cNvPicPr>
            <a:picLocks noChangeAspect="1"/>
          </p:cNvPicPr>
          <p:nvPr/>
        </p:nvPicPr>
        <p:blipFill>
          <a:blip r:embed="rId2"/>
          <a:srcRect/>
          <a:stretch/>
        </p:blipFill>
        <p:spPr>
          <a:xfrm>
            <a:off x="7050029" y="2263836"/>
            <a:ext cx="3651499" cy="3439672"/>
          </a:xfrm>
          <a:prstGeom prst="rect">
            <a:avLst/>
          </a:prstGeom>
          <a:ln>
            <a:solidFill>
              <a:schemeClr val="tx1"/>
            </a:solid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9E3530A4-279F-A2B3-154B-EF5D0473F4BA}"/>
              </a:ext>
            </a:extLst>
          </p:cNvPr>
          <p:cNvSpPr/>
          <p:nvPr/>
        </p:nvSpPr>
        <p:spPr bwMode="gray">
          <a:xfrm>
            <a:off x="1490472" y="3435032"/>
            <a:ext cx="4429839" cy="1097280"/>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b="1" dirty="0">
                <a:solidFill>
                  <a:schemeClr val="accent6"/>
                </a:solidFill>
                <a:latin typeface="+mj-lt"/>
                <a:ea typeface="Menlo" panose="020B0609030804020204" pitchFamily="49" charset="0"/>
                <a:cs typeface="Menlo" panose="020B0609030804020204" pitchFamily="49" charset="0"/>
              </a:rPr>
              <a:t>The printout shows each set of WM elements that together satisfy the rule conditions in each instantiation.</a:t>
            </a:r>
            <a:endParaRPr lang="en-US" b="1" i="1" dirty="0">
              <a:solidFill>
                <a:schemeClr val="accent6"/>
              </a:solidFill>
              <a:latin typeface="+mj-lt"/>
              <a:ea typeface="Menlo" panose="020B0609030804020204" pitchFamily="49" charset="0"/>
              <a:cs typeface="Menlo" panose="020B0609030804020204" pitchFamily="49" charset="0"/>
            </a:endParaRPr>
          </a:p>
        </p:txBody>
      </p:sp>
      <p:cxnSp>
        <p:nvCxnSpPr>
          <p:cNvPr id="9" name="Straight Connector 8">
            <a:extLst>
              <a:ext uri="{FF2B5EF4-FFF2-40B4-BE49-F238E27FC236}">
                <a16:creationId xmlns:a16="http://schemas.microsoft.com/office/drawing/2014/main" id="{D5BF6A86-10F5-B6E5-A9A1-143E7CEEF646}"/>
              </a:ext>
            </a:extLst>
          </p:cNvPr>
          <p:cNvCxnSpPr>
            <a:cxnSpLocks/>
            <a:stCxn id="8" idx="3"/>
          </p:cNvCxnSpPr>
          <p:nvPr/>
        </p:nvCxnSpPr>
        <p:spPr bwMode="gray">
          <a:xfrm flipV="1">
            <a:off x="5920311" y="3215576"/>
            <a:ext cx="992553" cy="768096"/>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F919178-9E51-B29C-0B4C-E86C3121FB4C}"/>
              </a:ext>
            </a:extLst>
          </p:cNvPr>
          <p:cNvCxnSpPr>
            <a:cxnSpLocks/>
            <a:stCxn id="8" idx="3"/>
          </p:cNvCxnSpPr>
          <p:nvPr/>
        </p:nvCxnSpPr>
        <p:spPr bwMode="gray">
          <a:xfrm>
            <a:off x="5920311" y="3983672"/>
            <a:ext cx="992553" cy="136713"/>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43D6D54-6650-4319-643C-0CE87AAAC163}"/>
              </a:ext>
            </a:extLst>
          </p:cNvPr>
          <p:cNvCxnSpPr>
            <a:cxnSpLocks/>
            <a:stCxn id="8" idx="3"/>
          </p:cNvCxnSpPr>
          <p:nvPr/>
        </p:nvCxnSpPr>
        <p:spPr bwMode="gray">
          <a:xfrm>
            <a:off x="5920311" y="3983672"/>
            <a:ext cx="992553" cy="1115568"/>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5786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F9E611-0E80-F858-3FE2-190C17101376}"/>
              </a:ext>
            </a:extLst>
          </p:cNvPr>
          <p:cNvSpPr>
            <a:spLocks noGrp="1"/>
          </p:cNvSpPr>
          <p:nvPr>
            <p:ph type="title"/>
          </p:nvPr>
        </p:nvSpPr>
        <p:spPr/>
        <p:txBody>
          <a:bodyPr/>
          <a:lstStyle/>
          <a:p>
            <a:r>
              <a:rPr lang="en-US" dirty="0"/>
              <a:t>Using Variables For Attributes</a:t>
            </a:r>
          </a:p>
        </p:txBody>
      </p:sp>
      <p:sp>
        <p:nvSpPr>
          <p:cNvPr id="5" name="Text Placeholder 4">
            <a:extLst>
              <a:ext uri="{FF2B5EF4-FFF2-40B4-BE49-F238E27FC236}">
                <a16:creationId xmlns:a16="http://schemas.microsoft.com/office/drawing/2014/main" id="{F4160060-F218-F355-EFD7-131D0E4A1995}"/>
              </a:ext>
            </a:extLst>
          </p:cNvPr>
          <p:cNvSpPr>
            <a:spLocks noGrp="1"/>
          </p:cNvSpPr>
          <p:nvPr>
            <p:ph type="body" idx="1"/>
          </p:nvPr>
        </p:nvSpPr>
        <p:spPr/>
        <p:txBody>
          <a:bodyPr/>
          <a:lstStyle/>
          <a:p>
            <a:r>
              <a:rPr lang="en-US" dirty="0"/>
              <a:t>Finishing Up Our Project</a:t>
            </a:r>
          </a:p>
        </p:txBody>
      </p:sp>
    </p:spTree>
    <p:extLst>
      <p:ext uri="{BB962C8B-B14F-4D97-AF65-F5344CB8AC3E}">
        <p14:creationId xmlns:p14="http://schemas.microsoft.com/office/powerpoint/2010/main" val="2127022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753AC8-CC44-0A36-202D-D4CA1966095F}"/>
              </a:ext>
            </a:extLst>
          </p:cNvPr>
          <p:cNvSpPr>
            <a:spLocks noGrp="1"/>
          </p:cNvSpPr>
          <p:nvPr>
            <p:ph type="title"/>
          </p:nvPr>
        </p:nvSpPr>
        <p:spPr/>
        <p:txBody>
          <a:bodyPr/>
          <a:lstStyle/>
          <a:p>
            <a:r>
              <a:rPr lang="en-US" dirty="0"/>
              <a:t>Printing Priorities</a:t>
            </a:r>
          </a:p>
        </p:txBody>
      </p:sp>
      <p:sp>
        <p:nvSpPr>
          <p:cNvPr id="2" name="Content Placeholder 1">
            <a:extLst>
              <a:ext uri="{FF2B5EF4-FFF2-40B4-BE49-F238E27FC236}">
                <a16:creationId xmlns:a16="http://schemas.microsoft.com/office/drawing/2014/main" id="{A721D703-83D2-298D-8548-64E5AD7D408C}"/>
              </a:ext>
            </a:extLst>
          </p:cNvPr>
          <p:cNvSpPr>
            <a:spLocks noGrp="1"/>
          </p:cNvSpPr>
          <p:nvPr>
            <p:ph idx="1"/>
          </p:nvPr>
        </p:nvSpPr>
        <p:spPr>
          <a:xfrm>
            <a:off x="685800" y="1557210"/>
            <a:ext cx="7754112" cy="4349814"/>
          </a:xfrm>
        </p:spPr>
        <p:txBody>
          <a:bodyPr>
            <a:normAutofit fontScale="62500" lnSpcReduction="20000"/>
          </a:bodyPr>
          <a:lstStyle/>
          <a:p>
            <a:r>
              <a:rPr lang="en-US" sz="2800" dirty="0"/>
              <a:t>We also want our agent to print the names of each priority attribute </a:t>
            </a:r>
            <a:br>
              <a:rPr lang="en-US" sz="2800" dirty="0"/>
            </a:br>
            <a:r>
              <a:rPr lang="en-US" sz="2800" dirty="0"/>
              <a:t>with its weight value.</a:t>
            </a:r>
          </a:p>
          <a:p>
            <a:endParaRPr lang="en-US" sz="2800" dirty="0"/>
          </a:p>
          <a:p>
            <a:r>
              <a:rPr lang="en-US" sz="2800" dirty="0"/>
              <a:t>We could make a rule for each attribute path, such as these:</a:t>
            </a: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r>
              <a:rPr lang="en-US" sz="2800" dirty="0"/>
              <a:t>But there’s an easier way!</a:t>
            </a:r>
          </a:p>
        </p:txBody>
      </p:sp>
      <p:sp>
        <p:nvSpPr>
          <p:cNvPr id="4" name="TextBox 3">
            <a:extLst>
              <a:ext uri="{FF2B5EF4-FFF2-40B4-BE49-F238E27FC236}">
                <a16:creationId xmlns:a16="http://schemas.microsoft.com/office/drawing/2014/main" id="{0DAB5317-F678-F4F1-62EC-56AB4F511463}"/>
              </a:ext>
            </a:extLst>
          </p:cNvPr>
          <p:cNvSpPr txBox="1"/>
          <p:nvPr/>
        </p:nvSpPr>
        <p:spPr bwMode="gray">
          <a:xfrm>
            <a:off x="8595361" y="958096"/>
            <a:ext cx="3139440" cy="4785926"/>
          </a:xfrm>
          <a:prstGeom prst="rect">
            <a:avLst/>
          </a:prstGeom>
        </p:spPr>
        <p:style>
          <a:lnRef idx="2">
            <a:schemeClr val="dk1">
              <a:shade val="15000"/>
            </a:schemeClr>
          </a:lnRef>
          <a:fillRef idx="1">
            <a:schemeClr val="dk1"/>
          </a:fillRef>
          <a:effectRef idx="0">
            <a:schemeClr val="dk1"/>
          </a:effectRef>
          <a:fontRef idx="minor">
            <a:schemeClr val="lt1"/>
          </a:fontRef>
        </p:style>
        <p:txBody>
          <a:bodyPr vert="horz" wrap="square" lIns="91440" tIns="91440" rIns="0" bIns="91440" rtlCol="0">
            <a:spAutoFit/>
          </a:bodyPr>
          <a:lstStyle/>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S1 ^</a:t>
            </a:r>
            <a:r>
              <a:rPr lang="en-US" sz="1400" dirty="0" err="1">
                <a:latin typeface="Consolas" panose="020B0609020204030204" pitchFamily="49" charset="0"/>
                <a:ea typeface="Menlo" panose="020B0609030804020204" pitchFamily="49" charset="0"/>
                <a:cs typeface="Menlo" panose="020B0609030804020204" pitchFamily="49" charset="0"/>
              </a:rPr>
              <a:t>io.input</a:t>
            </a:r>
            <a:r>
              <a:rPr lang="en-US" sz="1400" dirty="0">
                <a:latin typeface="Consolas" panose="020B0609020204030204" pitchFamily="49" charset="0"/>
                <a:ea typeface="Menlo" panose="020B0609030804020204" pitchFamily="49" charset="0"/>
                <a:cs typeface="Menlo" panose="020B0609030804020204" pitchFamily="49" charset="0"/>
              </a:rPr>
              <a:t>-link </a:t>
            </a:r>
            <a:r>
              <a:rPr lang="en-US" sz="1400" b="1" dirty="0">
                <a:latin typeface="Consolas" panose="020B0609020204030204" pitchFamily="49" charset="0"/>
                <a:ea typeface="Menlo" panose="020B0609030804020204" pitchFamily="49" charset="0"/>
                <a:cs typeface="Menlo" panose="020B0609030804020204" pitchFamily="49" charset="0"/>
              </a:rPr>
              <a:t>I2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^priorities </a:t>
            </a:r>
            <a:r>
              <a:rPr lang="en-US" sz="1400" b="1" dirty="0">
                <a:latin typeface="Consolas" panose="020B0609020204030204" pitchFamily="49" charset="0"/>
                <a:ea typeface="Menlo" panose="020B0609030804020204" pitchFamily="49" charset="0"/>
                <a:cs typeface="Menlo" panose="020B0609030804020204" pitchFamily="49" charset="0"/>
              </a:rPr>
              <a:t>P1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^total-cost 11.01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^sustainability 11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^quality 11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^availability 8</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^packaging 8</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^speed 7</a:t>
            </a:r>
          </a:p>
          <a:p>
            <a:pPr>
              <a:spcBef>
                <a:spcPts val="600"/>
              </a:spcBef>
            </a:pPr>
            <a:endParaRPr lang="en-US" sz="1400" dirty="0">
              <a:latin typeface="Consolas" panose="020B0609020204030204" pitchFamily="49" charset="0"/>
              <a:ea typeface="Menlo" panose="020B0609030804020204" pitchFamily="49" charset="0"/>
              <a:cs typeface="Menlo" panose="020B0609030804020204" pitchFamily="49" charset="0"/>
            </a:endParaRP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^candidate-supplier </a:t>
            </a:r>
            <a:r>
              <a:rPr lang="en-US" sz="1400" b="1" dirty="0">
                <a:latin typeface="Consolas" panose="020B0609020204030204" pitchFamily="49" charset="0"/>
                <a:ea typeface="Menlo" panose="020B0609030804020204" pitchFamily="49" charset="0"/>
                <a:cs typeface="Menlo" panose="020B0609030804020204" pitchFamily="49" charset="0"/>
              </a:rPr>
              <a:t>C1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^name |supplier01|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^candidate-supplier </a:t>
            </a:r>
            <a:r>
              <a:rPr lang="en-US" sz="1400" b="1" dirty="0">
                <a:latin typeface="Consolas" panose="020B0609020204030204" pitchFamily="49" charset="0"/>
                <a:ea typeface="Menlo" panose="020B0609030804020204" pitchFamily="49" charset="0"/>
                <a:cs typeface="Menlo" panose="020B0609030804020204" pitchFamily="49" charset="0"/>
              </a:rPr>
              <a:t>C2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^name |supplier02|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^candidate-supplier </a:t>
            </a:r>
            <a:r>
              <a:rPr lang="en-US" sz="1400" b="1" dirty="0">
                <a:latin typeface="Consolas" panose="020B0609020204030204" pitchFamily="49" charset="0"/>
                <a:ea typeface="Menlo" panose="020B0609030804020204" pitchFamily="49" charset="0"/>
                <a:cs typeface="Menlo" panose="020B0609030804020204" pitchFamily="49" charset="0"/>
              </a:rPr>
              <a:t>C6</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^name |supplier06|</a:t>
            </a:r>
          </a:p>
        </p:txBody>
      </p:sp>
      <p:sp>
        <p:nvSpPr>
          <p:cNvPr id="5" name="Rectangle 4">
            <a:extLst>
              <a:ext uri="{FF2B5EF4-FFF2-40B4-BE49-F238E27FC236}">
                <a16:creationId xmlns:a16="http://schemas.microsoft.com/office/drawing/2014/main" id="{61796A5A-8C5A-FEEF-69F3-2C1674A67E5D}"/>
              </a:ext>
            </a:extLst>
          </p:cNvPr>
          <p:cNvSpPr/>
          <p:nvPr/>
        </p:nvSpPr>
        <p:spPr bwMode="gray">
          <a:xfrm>
            <a:off x="9613392" y="1593786"/>
            <a:ext cx="1892808" cy="280734"/>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cxnSp>
        <p:nvCxnSpPr>
          <p:cNvPr id="6" name="Straight Connector 5">
            <a:extLst>
              <a:ext uri="{FF2B5EF4-FFF2-40B4-BE49-F238E27FC236}">
                <a16:creationId xmlns:a16="http://schemas.microsoft.com/office/drawing/2014/main" id="{524EF0C4-A30D-B18F-17BE-56E863574503}"/>
              </a:ext>
            </a:extLst>
          </p:cNvPr>
          <p:cNvCxnSpPr>
            <a:cxnSpLocks/>
            <a:endCxn id="5" idx="1"/>
          </p:cNvCxnSpPr>
          <p:nvPr/>
        </p:nvCxnSpPr>
        <p:spPr bwMode="gray">
          <a:xfrm>
            <a:off x="7503736" y="1653179"/>
            <a:ext cx="2109656" cy="80974"/>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5DA0D5E-412E-B116-2C5D-9F9D66E730E3}"/>
              </a:ext>
            </a:extLst>
          </p:cNvPr>
          <p:cNvSpPr/>
          <p:nvPr/>
        </p:nvSpPr>
        <p:spPr bwMode="gray">
          <a:xfrm>
            <a:off x="9613392" y="1884382"/>
            <a:ext cx="1767840" cy="280734"/>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8" name="Rectangle 7">
            <a:extLst>
              <a:ext uri="{FF2B5EF4-FFF2-40B4-BE49-F238E27FC236}">
                <a16:creationId xmlns:a16="http://schemas.microsoft.com/office/drawing/2014/main" id="{BD784F40-96FD-BDD4-BA54-EED55200E3CF}"/>
              </a:ext>
            </a:extLst>
          </p:cNvPr>
          <p:cNvSpPr/>
          <p:nvPr/>
        </p:nvSpPr>
        <p:spPr bwMode="gray">
          <a:xfrm>
            <a:off x="9613392" y="2174978"/>
            <a:ext cx="1289304" cy="280734"/>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9" name="Rectangle 8">
            <a:extLst>
              <a:ext uri="{FF2B5EF4-FFF2-40B4-BE49-F238E27FC236}">
                <a16:creationId xmlns:a16="http://schemas.microsoft.com/office/drawing/2014/main" id="{0A61F4E1-64E6-0321-1F69-FE5221561992}"/>
              </a:ext>
            </a:extLst>
          </p:cNvPr>
          <p:cNvSpPr/>
          <p:nvPr/>
        </p:nvSpPr>
        <p:spPr bwMode="gray">
          <a:xfrm>
            <a:off x="9613392" y="2465574"/>
            <a:ext cx="1700784" cy="280734"/>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2" name="Rectangle 11">
            <a:extLst>
              <a:ext uri="{FF2B5EF4-FFF2-40B4-BE49-F238E27FC236}">
                <a16:creationId xmlns:a16="http://schemas.microsoft.com/office/drawing/2014/main" id="{7F243E04-52F6-5591-4930-9994B169356E}"/>
              </a:ext>
            </a:extLst>
          </p:cNvPr>
          <p:cNvSpPr/>
          <p:nvPr/>
        </p:nvSpPr>
        <p:spPr bwMode="gray">
          <a:xfrm>
            <a:off x="9613392" y="2756170"/>
            <a:ext cx="1767840" cy="280734"/>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3" name="Rectangle 12">
            <a:extLst>
              <a:ext uri="{FF2B5EF4-FFF2-40B4-BE49-F238E27FC236}">
                <a16:creationId xmlns:a16="http://schemas.microsoft.com/office/drawing/2014/main" id="{849294A0-2C71-366E-E652-4C6613B0AB6B}"/>
              </a:ext>
            </a:extLst>
          </p:cNvPr>
          <p:cNvSpPr/>
          <p:nvPr/>
        </p:nvSpPr>
        <p:spPr bwMode="gray">
          <a:xfrm>
            <a:off x="9613392" y="3046764"/>
            <a:ext cx="941832" cy="280734"/>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cxnSp>
        <p:nvCxnSpPr>
          <p:cNvPr id="15" name="Straight Connector 14">
            <a:extLst>
              <a:ext uri="{FF2B5EF4-FFF2-40B4-BE49-F238E27FC236}">
                <a16:creationId xmlns:a16="http://schemas.microsoft.com/office/drawing/2014/main" id="{BBEB3C05-6BA8-B521-FEC4-4D1F2512143B}"/>
              </a:ext>
            </a:extLst>
          </p:cNvPr>
          <p:cNvCxnSpPr>
            <a:cxnSpLocks/>
            <a:endCxn id="7" idx="1"/>
          </p:cNvCxnSpPr>
          <p:nvPr/>
        </p:nvCxnSpPr>
        <p:spPr bwMode="gray">
          <a:xfrm>
            <a:off x="7503736" y="1653176"/>
            <a:ext cx="2109656" cy="371573"/>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3D7616C-80AB-2BD8-2CB9-DF3F92A71137}"/>
              </a:ext>
            </a:extLst>
          </p:cNvPr>
          <p:cNvCxnSpPr>
            <a:cxnSpLocks/>
            <a:endCxn id="8" idx="1"/>
          </p:cNvCxnSpPr>
          <p:nvPr/>
        </p:nvCxnSpPr>
        <p:spPr bwMode="gray">
          <a:xfrm>
            <a:off x="7503736" y="1659039"/>
            <a:ext cx="2109656" cy="656306"/>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2449AEE-8AE6-2D67-F564-07114C51380F}"/>
              </a:ext>
            </a:extLst>
          </p:cNvPr>
          <p:cNvCxnSpPr>
            <a:cxnSpLocks/>
            <a:endCxn id="12" idx="1"/>
          </p:cNvCxnSpPr>
          <p:nvPr/>
        </p:nvCxnSpPr>
        <p:spPr bwMode="gray">
          <a:xfrm>
            <a:off x="7503736" y="1653177"/>
            <a:ext cx="2109656" cy="1243360"/>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1BEDB4-57FF-24E3-BDBF-7C5C3A68C6E4}"/>
              </a:ext>
            </a:extLst>
          </p:cNvPr>
          <p:cNvCxnSpPr>
            <a:cxnSpLocks/>
            <a:endCxn id="9" idx="1"/>
          </p:cNvCxnSpPr>
          <p:nvPr/>
        </p:nvCxnSpPr>
        <p:spPr bwMode="gray">
          <a:xfrm>
            <a:off x="7503736" y="1653178"/>
            <a:ext cx="2109656" cy="952763"/>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4977B2D-0E70-FF06-82E4-77876C412D6B}"/>
              </a:ext>
            </a:extLst>
          </p:cNvPr>
          <p:cNvCxnSpPr>
            <a:cxnSpLocks/>
            <a:endCxn id="13" idx="1"/>
          </p:cNvCxnSpPr>
          <p:nvPr/>
        </p:nvCxnSpPr>
        <p:spPr bwMode="gray">
          <a:xfrm>
            <a:off x="7503736" y="1659040"/>
            <a:ext cx="2109656" cy="1528091"/>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Content Placeholder 5">
            <a:extLst>
              <a:ext uri="{FF2B5EF4-FFF2-40B4-BE49-F238E27FC236}">
                <a16:creationId xmlns:a16="http://schemas.microsoft.com/office/drawing/2014/main" id="{85FDCFD8-258C-F4DC-5C03-DC42C0C9FA64}"/>
              </a:ext>
            </a:extLst>
          </p:cNvPr>
          <p:cNvSpPr txBox="1">
            <a:spLocks/>
          </p:cNvSpPr>
          <p:nvPr/>
        </p:nvSpPr>
        <p:spPr bwMode="gray">
          <a:xfrm>
            <a:off x="768858" y="2732938"/>
            <a:ext cx="6884670" cy="1339327"/>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400" dirty="0" err="1">
                <a:solidFill>
                  <a:srgbClr val="5A5A5A"/>
                </a:solidFill>
                <a:latin typeface="Consolas" panose="020B0609020204030204" pitchFamily="49" charset="0"/>
                <a:ea typeface="Menlo" panose="020B0609030804020204" pitchFamily="49" charset="0"/>
                <a:cs typeface="Menlo" panose="020B0609030804020204" pitchFamily="49" charset="0"/>
              </a:rPr>
              <a:t>sp</a:t>
            </a: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{elaborate*</a:t>
            </a:r>
            <a:r>
              <a:rPr lang="en-US" sz="1400" dirty="0" err="1">
                <a:solidFill>
                  <a:srgbClr val="5A5A5A"/>
                </a:solidFill>
                <a:latin typeface="Consolas" panose="020B0609020204030204" pitchFamily="49" charset="0"/>
                <a:ea typeface="Menlo" panose="020B0609030804020204" pitchFamily="49" charset="0"/>
                <a:cs typeface="Menlo" panose="020B0609030804020204" pitchFamily="49" charset="0"/>
              </a:rPr>
              <a:t>suppliersort</a:t>
            </a: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-main*input*config-priorities*total-cost</a:t>
            </a:r>
          </a:p>
          <a:p>
            <a:pPr>
              <a:buFontTx/>
              <a:buNone/>
              <a:defRPr/>
            </a:pP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(state &lt;s&gt; ^</a:t>
            </a:r>
            <a:r>
              <a:rPr lang="en-US" sz="1400" dirty="0" err="1">
                <a:solidFill>
                  <a:srgbClr val="5A5A5A"/>
                </a:solidFill>
                <a:latin typeface="Consolas" panose="020B0609020204030204" pitchFamily="49" charset="0"/>
                <a:ea typeface="Menlo" panose="020B0609030804020204" pitchFamily="49" charset="0"/>
                <a:cs typeface="Menlo" panose="020B0609030804020204" pitchFamily="49" charset="0"/>
              </a:rPr>
              <a:t>io.input</a:t>
            </a: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1400" dirty="0" err="1">
                <a:solidFill>
                  <a:srgbClr val="5A5A5A"/>
                </a:solidFill>
                <a:latin typeface="Consolas" panose="020B0609020204030204" pitchFamily="49" charset="0"/>
                <a:ea typeface="Menlo" panose="020B0609030804020204" pitchFamily="49" charset="0"/>
                <a:cs typeface="Menlo" panose="020B0609030804020204" pitchFamily="49" charset="0"/>
              </a:rPr>
              <a:t>link.priorities.</a:t>
            </a:r>
            <a:r>
              <a:rPr lang="en-US" sz="1400" b="1" dirty="0" err="1">
                <a:solidFill>
                  <a:srgbClr val="5A5A5A"/>
                </a:solidFill>
                <a:latin typeface="Consolas" panose="020B0609020204030204" pitchFamily="49" charset="0"/>
                <a:ea typeface="Menlo" panose="020B0609030804020204" pitchFamily="49" charset="0"/>
                <a:cs typeface="Menlo" panose="020B0609030804020204" pitchFamily="49" charset="0"/>
              </a:rPr>
              <a:t>total</a:t>
            </a:r>
            <a:r>
              <a:rPr lang="en-US" sz="1400" b="1" dirty="0">
                <a:solidFill>
                  <a:srgbClr val="5A5A5A"/>
                </a:solidFill>
                <a:latin typeface="Consolas" panose="020B0609020204030204" pitchFamily="49" charset="0"/>
                <a:ea typeface="Menlo" panose="020B0609030804020204" pitchFamily="49" charset="0"/>
                <a:cs typeface="Menlo" panose="020B0609030804020204" pitchFamily="49" charset="0"/>
              </a:rPr>
              <a:t>-cost</a:t>
            </a: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1400" b="1" dirty="0">
                <a:solidFill>
                  <a:srgbClr val="5A5A5A"/>
                </a:solidFill>
                <a:latin typeface="Consolas" panose="020B0609020204030204" pitchFamily="49" charset="0"/>
                <a:ea typeface="Menlo" panose="020B0609030804020204" pitchFamily="49" charset="0"/>
                <a:cs typeface="Menlo" panose="020B0609030804020204" pitchFamily="49" charset="0"/>
              </a:rPr>
              <a:t>&lt;weight&gt;</a:t>
            </a: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a:t>
            </a:r>
          </a:p>
          <a:p>
            <a:pPr>
              <a:buFontTx/>
              <a:buNone/>
              <a:defRPr/>
            </a:pP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--&gt;</a:t>
            </a:r>
          </a:p>
          <a:p>
            <a:pPr>
              <a:defRPr/>
            </a:pP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(write |INPUT WEIGHT: </a:t>
            </a:r>
            <a:r>
              <a:rPr lang="en-US" sz="1400" b="1" dirty="0">
                <a:solidFill>
                  <a:srgbClr val="5A5A5A"/>
                </a:solidFill>
                <a:latin typeface="Consolas" panose="020B0609020204030204" pitchFamily="49" charset="0"/>
                <a:ea typeface="Menlo" panose="020B0609030804020204" pitchFamily="49" charset="0"/>
                <a:cs typeface="Menlo" panose="020B0609030804020204" pitchFamily="49" charset="0"/>
              </a:rPr>
              <a:t>total-cost</a:t>
            </a: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1400" b="1" dirty="0">
                <a:solidFill>
                  <a:srgbClr val="5A5A5A"/>
                </a:solidFill>
                <a:latin typeface="Consolas" panose="020B0609020204030204" pitchFamily="49" charset="0"/>
                <a:ea typeface="Menlo" panose="020B0609030804020204" pitchFamily="49" charset="0"/>
                <a:cs typeface="Menlo" panose="020B0609030804020204" pitchFamily="49" charset="0"/>
              </a:rPr>
              <a:t>&lt;weight&gt; </a:t>
            </a: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1400" dirty="0" err="1">
                <a:solidFill>
                  <a:srgbClr val="5A5A5A"/>
                </a:solidFill>
                <a:latin typeface="Consolas" panose="020B0609020204030204" pitchFamily="49" charset="0"/>
                <a:ea typeface="Menlo" panose="020B0609030804020204" pitchFamily="49" charset="0"/>
                <a:cs typeface="Menlo" panose="020B0609030804020204" pitchFamily="49" charset="0"/>
              </a:rPr>
              <a:t>crlf</a:t>
            </a: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a:t>
            </a:r>
          </a:p>
        </p:txBody>
      </p:sp>
      <p:sp>
        <p:nvSpPr>
          <p:cNvPr id="40" name="Content Placeholder 5">
            <a:extLst>
              <a:ext uri="{FF2B5EF4-FFF2-40B4-BE49-F238E27FC236}">
                <a16:creationId xmlns:a16="http://schemas.microsoft.com/office/drawing/2014/main" id="{B8E65E4B-3BDD-8D4E-9503-6D1200D7D546}"/>
              </a:ext>
            </a:extLst>
          </p:cNvPr>
          <p:cNvSpPr txBox="1">
            <a:spLocks/>
          </p:cNvSpPr>
          <p:nvPr/>
        </p:nvSpPr>
        <p:spPr bwMode="gray">
          <a:xfrm>
            <a:off x="768859" y="4100014"/>
            <a:ext cx="6884669" cy="1278598"/>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400" dirty="0" err="1">
                <a:solidFill>
                  <a:srgbClr val="5A5A5A"/>
                </a:solidFill>
                <a:latin typeface="Consolas" panose="020B0609020204030204" pitchFamily="49" charset="0"/>
                <a:ea typeface="Menlo" panose="020B0609030804020204" pitchFamily="49" charset="0"/>
                <a:cs typeface="Menlo" panose="020B0609030804020204" pitchFamily="49" charset="0"/>
              </a:rPr>
              <a:t>sp</a:t>
            </a: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{elaborate*</a:t>
            </a:r>
            <a:r>
              <a:rPr lang="en-US" sz="1400" dirty="0" err="1">
                <a:solidFill>
                  <a:srgbClr val="5A5A5A"/>
                </a:solidFill>
                <a:latin typeface="Consolas" panose="020B0609020204030204" pitchFamily="49" charset="0"/>
                <a:ea typeface="Menlo" panose="020B0609030804020204" pitchFamily="49" charset="0"/>
                <a:cs typeface="Menlo" panose="020B0609030804020204" pitchFamily="49" charset="0"/>
              </a:rPr>
              <a:t>suppliersort</a:t>
            </a: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-main*input*config-priorities*quality</a:t>
            </a:r>
          </a:p>
          <a:p>
            <a:pPr>
              <a:buFontTx/>
              <a:buNone/>
              <a:defRPr/>
            </a:pP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(state &lt;s&gt; ^</a:t>
            </a:r>
            <a:r>
              <a:rPr lang="en-US" sz="1400" dirty="0" err="1">
                <a:solidFill>
                  <a:srgbClr val="5A5A5A"/>
                </a:solidFill>
                <a:latin typeface="Consolas" panose="020B0609020204030204" pitchFamily="49" charset="0"/>
                <a:ea typeface="Menlo" panose="020B0609030804020204" pitchFamily="49" charset="0"/>
                <a:cs typeface="Menlo" panose="020B0609030804020204" pitchFamily="49" charset="0"/>
              </a:rPr>
              <a:t>io.input-link.priorities.</a:t>
            </a:r>
            <a:r>
              <a:rPr lang="en-US" sz="1400" b="1" dirty="0" err="1">
                <a:solidFill>
                  <a:srgbClr val="5A5A5A"/>
                </a:solidFill>
                <a:latin typeface="Consolas" panose="020B0609020204030204" pitchFamily="49" charset="0"/>
                <a:ea typeface="Menlo" panose="020B0609030804020204" pitchFamily="49" charset="0"/>
                <a:cs typeface="Menlo" panose="020B0609030804020204" pitchFamily="49" charset="0"/>
              </a:rPr>
              <a:t>quality</a:t>
            </a: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1400" b="1" dirty="0">
                <a:solidFill>
                  <a:srgbClr val="5A5A5A"/>
                </a:solidFill>
                <a:latin typeface="Consolas" panose="020B0609020204030204" pitchFamily="49" charset="0"/>
                <a:ea typeface="Menlo" panose="020B0609030804020204" pitchFamily="49" charset="0"/>
                <a:cs typeface="Menlo" panose="020B0609030804020204" pitchFamily="49" charset="0"/>
              </a:rPr>
              <a:t>&lt;weight&gt;</a:t>
            </a: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a:t>
            </a:r>
          </a:p>
          <a:p>
            <a:pPr>
              <a:buFontTx/>
              <a:buNone/>
              <a:defRPr/>
            </a:pP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--&gt;</a:t>
            </a:r>
          </a:p>
          <a:p>
            <a:pPr>
              <a:defRPr/>
            </a:pP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(write |INPUT WEIGHT: </a:t>
            </a:r>
            <a:r>
              <a:rPr lang="en-US" sz="1400" b="1" dirty="0">
                <a:solidFill>
                  <a:srgbClr val="5A5A5A"/>
                </a:solidFill>
                <a:latin typeface="Consolas" panose="020B0609020204030204" pitchFamily="49" charset="0"/>
                <a:ea typeface="Menlo" panose="020B0609030804020204" pitchFamily="49" charset="0"/>
                <a:cs typeface="Menlo" panose="020B0609030804020204" pitchFamily="49" charset="0"/>
              </a:rPr>
              <a:t>quality</a:t>
            </a: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1400" b="1" dirty="0">
                <a:solidFill>
                  <a:srgbClr val="5A5A5A"/>
                </a:solidFill>
                <a:latin typeface="Consolas" panose="020B0609020204030204" pitchFamily="49" charset="0"/>
                <a:ea typeface="Menlo" panose="020B0609030804020204" pitchFamily="49" charset="0"/>
                <a:cs typeface="Menlo" panose="020B0609030804020204" pitchFamily="49" charset="0"/>
              </a:rPr>
              <a:t>&lt;weight&gt; </a:t>
            </a: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1400" dirty="0" err="1">
                <a:solidFill>
                  <a:srgbClr val="5A5A5A"/>
                </a:solidFill>
                <a:latin typeface="Consolas" panose="020B0609020204030204" pitchFamily="49" charset="0"/>
                <a:ea typeface="Menlo" panose="020B0609030804020204" pitchFamily="49" charset="0"/>
                <a:cs typeface="Menlo" panose="020B0609030804020204" pitchFamily="49" charset="0"/>
              </a:rPr>
              <a:t>crlf</a:t>
            </a:r>
            <a:r>
              <a:rPr lang="en-US" sz="1400" dirty="0">
                <a:solidFill>
                  <a:srgbClr val="5A5A5A"/>
                </a:solidFill>
                <a:latin typeface="Consolas" panose="020B0609020204030204" pitchFamily="49" charset="0"/>
                <a:ea typeface="Menlo" panose="020B0609030804020204" pitchFamily="49" charset="0"/>
                <a:cs typeface="Menlo" panose="020B0609030804020204" pitchFamily="49" charset="0"/>
              </a:rPr>
              <a:t>))}</a:t>
            </a:r>
          </a:p>
        </p:txBody>
      </p:sp>
      <p:cxnSp>
        <p:nvCxnSpPr>
          <p:cNvPr id="48" name="Straight Connector 47">
            <a:extLst>
              <a:ext uri="{FF2B5EF4-FFF2-40B4-BE49-F238E27FC236}">
                <a16:creationId xmlns:a16="http://schemas.microsoft.com/office/drawing/2014/main" id="{280D8ABD-8E0A-0907-2FD6-BF4BDF9365A8}"/>
              </a:ext>
            </a:extLst>
          </p:cNvPr>
          <p:cNvCxnSpPr/>
          <p:nvPr/>
        </p:nvCxnSpPr>
        <p:spPr bwMode="gray">
          <a:xfrm>
            <a:off x="621792" y="4005072"/>
            <a:ext cx="7159752" cy="0"/>
          </a:xfrm>
          <a:prstGeom prst="line">
            <a:avLst/>
          </a:prstGeom>
          <a:ln w="19050" cap="rnd">
            <a:solidFill>
              <a:schemeClr val="bg1">
                <a:lumMod val="50000"/>
              </a:schemeClr>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056615-673D-6980-180E-095D60E3A5F4}"/>
              </a:ext>
            </a:extLst>
          </p:cNvPr>
          <p:cNvCxnSpPr/>
          <p:nvPr/>
        </p:nvCxnSpPr>
        <p:spPr bwMode="gray">
          <a:xfrm>
            <a:off x="621792" y="5378612"/>
            <a:ext cx="7159752" cy="0"/>
          </a:xfrm>
          <a:prstGeom prst="line">
            <a:avLst/>
          </a:prstGeom>
          <a:ln w="19050" cap="rnd">
            <a:solidFill>
              <a:schemeClr val="bg1">
                <a:lumMod val="50000"/>
              </a:schemeClr>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0991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2975C6-C9C7-F586-B84C-9EFB894819D5}"/>
              </a:ext>
            </a:extLst>
          </p:cNvPr>
          <p:cNvSpPr>
            <a:spLocks noGrp="1"/>
          </p:cNvSpPr>
          <p:nvPr>
            <p:ph type="title"/>
          </p:nvPr>
        </p:nvSpPr>
        <p:spPr/>
        <p:txBody>
          <a:bodyPr/>
          <a:lstStyle/>
          <a:p>
            <a:r>
              <a:rPr lang="en-US" dirty="0"/>
              <a:t>Attribute Variables</a:t>
            </a:r>
          </a:p>
        </p:txBody>
      </p:sp>
      <p:sp>
        <p:nvSpPr>
          <p:cNvPr id="2" name="Content Placeholder 1">
            <a:extLst>
              <a:ext uri="{FF2B5EF4-FFF2-40B4-BE49-F238E27FC236}">
                <a16:creationId xmlns:a16="http://schemas.microsoft.com/office/drawing/2014/main" id="{3A91E8EB-D078-E27C-A1D6-560555949E2D}"/>
              </a:ext>
            </a:extLst>
          </p:cNvPr>
          <p:cNvSpPr>
            <a:spLocks noGrp="1"/>
          </p:cNvSpPr>
          <p:nvPr>
            <p:ph idx="1"/>
          </p:nvPr>
        </p:nvSpPr>
        <p:spPr>
          <a:xfrm>
            <a:off x="457199" y="1557210"/>
            <a:ext cx="7836409" cy="3930085"/>
          </a:xfrm>
        </p:spPr>
        <p:txBody>
          <a:bodyPr/>
          <a:lstStyle/>
          <a:p>
            <a:r>
              <a:rPr lang="en-US" dirty="0"/>
              <a:t>Variables can be used for attributes as well as for IDs and values.</a:t>
            </a:r>
          </a:p>
          <a:p>
            <a:r>
              <a:rPr lang="en-US" dirty="0"/>
              <a:t>The single rule below will match on </a:t>
            </a:r>
            <a:r>
              <a:rPr lang="en-US" i="1" dirty="0"/>
              <a:t>every</a:t>
            </a:r>
            <a:r>
              <a:rPr lang="en-US" dirty="0"/>
              <a:t> </a:t>
            </a:r>
            <a:r>
              <a:rPr lang="en-US" dirty="0" err="1"/>
              <a:t>attribute:value</a:t>
            </a:r>
            <a:r>
              <a:rPr lang="en-US" dirty="0"/>
              <a:t> pair underneath the priorities input object.</a:t>
            </a:r>
          </a:p>
        </p:txBody>
      </p:sp>
      <p:sp>
        <p:nvSpPr>
          <p:cNvPr id="6" name="TextBox 5">
            <a:extLst>
              <a:ext uri="{FF2B5EF4-FFF2-40B4-BE49-F238E27FC236}">
                <a16:creationId xmlns:a16="http://schemas.microsoft.com/office/drawing/2014/main" id="{1D85C651-BA8E-12D2-38D7-B580AE6DF184}"/>
              </a:ext>
            </a:extLst>
          </p:cNvPr>
          <p:cNvSpPr txBox="1"/>
          <p:nvPr/>
        </p:nvSpPr>
        <p:spPr bwMode="gray">
          <a:xfrm>
            <a:off x="8595361" y="958096"/>
            <a:ext cx="3139440" cy="4785926"/>
          </a:xfrm>
          <a:prstGeom prst="rect">
            <a:avLst/>
          </a:prstGeom>
        </p:spPr>
        <p:style>
          <a:lnRef idx="2">
            <a:schemeClr val="dk1">
              <a:shade val="15000"/>
            </a:schemeClr>
          </a:lnRef>
          <a:fillRef idx="1">
            <a:schemeClr val="dk1"/>
          </a:fillRef>
          <a:effectRef idx="0">
            <a:schemeClr val="dk1"/>
          </a:effectRef>
          <a:fontRef idx="minor">
            <a:schemeClr val="lt1"/>
          </a:fontRef>
        </p:style>
        <p:txBody>
          <a:bodyPr vert="horz" wrap="square" lIns="91440" tIns="91440" rIns="0" bIns="91440" rtlCol="0">
            <a:spAutoFit/>
          </a:bodyPr>
          <a:lstStyle/>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S1 ^</a:t>
            </a:r>
            <a:r>
              <a:rPr lang="en-US" sz="1400" dirty="0" err="1">
                <a:latin typeface="Consolas" panose="020B0609020204030204" pitchFamily="49" charset="0"/>
                <a:ea typeface="Menlo" panose="020B0609030804020204" pitchFamily="49" charset="0"/>
                <a:cs typeface="Menlo" panose="020B0609030804020204" pitchFamily="49" charset="0"/>
              </a:rPr>
              <a:t>io.input</a:t>
            </a:r>
            <a:r>
              <a:rPr lang="en-US" sz="1400" dirty="0">
                <a:latin typeface="Consolas" panose="020B0609020204030204" pitchFamily="49" charset="0"/>
                <a:ea typeface="Menlo" panose="020B0609030804020204" pitchFamily="49" charset="0"/>
                <a:cs typeface="Menlo" panose="020B0609030804020204" pitchFamily="49" charset="0"/>
              </a:rPr>
              <a:t>-link </a:t>
            </a:r>
            <a:r>
              <a:rPr lang="en-US" sz="1400" b="1" dirty="0">
                <a:latin typeface="Consolas" panose="020B0609020204030204" pitchFamily="49" charset="0"/>
                <a:ea typeface="Menlo" panose="020B0609030804020204" pitchFamily="49" charset="0"/>
                <a:cs typeface="Menlo" panose="020B0609030804020204" pitchFamily="49" charset="0"/>
              </a:rPr>
              <a:t>I2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^priorities </a:t>
            </a:r>
            <a:r>
              <a:rPr lang="en-US" sz="1400" b="1" dirty="0">
                <a:latin typeface="Consolas" panose="020B0609020204030204" pitchFamily="49" charset="0"/>
                <a:ea typeface="Menlo" panose="020B0609030804020204" pitchFamily="49" charset="0"/>
                <a:cs typeface="Menlo" panose="020B0609030804020204" pitchFamily="49" charset="0"/>
              </a:rPr>
              <a:t>P1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^total-cost 11.01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^sustainability 11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^quality 11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^availability 8</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^packaging 8</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^speed 7</a:t>
            </a:r>
          </a:p>
          <a:p>
            <a:pPr>
              <a:spcBef>
                <a:spcPts val="600"/>
              </a:spcBef>
            </a:pPr>
            <a:endParaRPr lang="en-US" sz="1400" dirty="0">
              <a:latin typeface="Consolas" panose="020B0609020204030204" pitchFamily="49" charset="0"/>
              <a:ea typeface="Menlo" panose="020B0609030804020204" pitchFamily="49" charset="0"/>
              <a:cs typeface="Menlo" panose="020B0609030804020204" pitchFamily="49" charset="0"/>
            </a:endParaRP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^candidate-supplier </a:t>
            </a:r>
            <a:r>
              <a:rPr lang="en-US" sz="1400" b="1" dirty="0">
                <a:latin typeface="Consolas" panose="020B0609020204030204" pitchFamily="49" charset="0"/>
                <a:ea typeface="Menlo" panose="020B0609030804020204" pitchFamily="49" charset="0"/>
                <a:cs typeface="Menlo" panose="020B0609030804020204" pitchFamily="49" charset="0"/>
              </a:rPr>
              <a:t>C1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^name |supplier01|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^candidate-supplier </a:t>
            </a:r>
            <a:r>
              <a:rPr lang="en-US" sz="1400" b="1" dirty="0">
                <a:latin typeface="Consolas" panose="020B0609020204030204" pitchFamily="49" charset="0"/>
                <a:ea typeface="Menlo" panose="020B0609030804020204" pitchFamily="49" charset="0"/>
                <a:cs typeface="Menlo" panose="020B0609030804020204" pitchFamily="49" charset="0"/>
              </a:rPr>
              <a:t>C2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^name |supplier02|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^candidate-supplier </a:t>
            </a:r>
            <a:r>
              <a:rPr lang="en-US" sz="1400" b="1" dirty="0">
                <a:latin typeface="Consolas" panose="020B0609020204030204" pitchFamily="49" charset="0"/>
                <a:ea typeface="Menlo" panose="020B0609030804020204" pitchFamily="49" charset="0"/>
                <a:cs typeface="Menlo" panose="020B0609030804020204" pitchFamily="49" charset="0"/>
              </a:rPr>
              <a:t>C6</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^name |supplier06|</a:t>
            </a:r>
          </a:p>
        </p:txBody>
      </p:sp>
      <p:sp>
        <p:nvSpPr>
          <p:cNvPr id="7" name="Content Placeholder 5">
            <a:extLst>
              <a:ext uri="{FF2B5EF4-FFF2-40B4-BE49-F238E27FC236}">
                <a16:creationId xmlns:a16="http://schemas.microsoft.com/office/drawing/2014/main" id="{7D707E2C-7931-6895-A4D1-1F8DB8BE4022}"/>
              </a:ext>
            </a:extLst>
          </p:cNvPr>
          <p:cNvSpPr txBox="1">
            <a:spLocks/>
          </p:cNvSpPr>
          <p:nvPr/>
        </p:nvSpPr>
        <p:spPr bwMode="gray">
          <a:xfrm>
            <a:off x="397762" y="3712464"/>
            <a:ext cx="7955281" cy="1692535"/>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err="1">
                <a:solidFill>
                  <a:srgbClr val="5A5A5A"/>
                </a:solidFill>
                <a:latin typeface="Consolas" panose="020B0609020204030204" pitchFamily="49" charset="0"/>
                <a:ea typeface="Menlo" panose="020B0609030804020204" pitchFamily="49" charset="0"/>
                <a:cs typeface="Menlo" panose="020B0609030804020204" pitchFamily="49" charset="0"/>
              </a:rPr>
              <a:t>sp</a:t>
            </a:r>
            <a:r>
              <a:rPr lang="en-US" dirty="0">
                <a:solidFill>
                  <a:srgbClr val="5A5A5A"/>
                </a:solidFill>
                <a:latin typeface="Consolas" panose="020B0609020204030204" pitchFamily="49" charset="0"/>
                <a:ea typeface="Menlo" panose="020B0609030804020204" pitchFamily="49" charset="0"/>
                <a:cs typeface="Menlo" panose="020B0609030804020204" pitchFamily="49" charset="0"/>
              </a:rPr>
              <a:t> {elaborate*</a:t>
            </a:r>
            <a:r>
              <a:rPr lang="en-US" dirty="0" err="1">
                <a:solidFill>
                  <a:srgbClr val="5A5A5A"/>
                </a:solidFill>
                <a:latin typeface="Consolas" panose="020B0609020204030204" pitchFamily="49" charset="0"/>
                <a:ea typeface="Menlo" panose="020B0609030804020204" pitchFamily="49" charset="0"/>
                <a:cs typeface="Menlo" panose="020B0609030804020204" pitchFamily="49" charset="0"/>
              </a:rPr>
              <a:t>suppliersort</a:t>
            </a:r>
            <a:r>
              <a:rPr lang="en-US" dirty="0">
                <a:solidFill>
                  <a:srgbClr val="5A5A5A"/>
                </a:solidFill>
                <a:latin typeface="Consolas" panose="020B0609020204030204" pitchFamily="49" charset="0"/>
                <a:ea typeface="Menlo" panose="020B0609030804020204" pitchFamily="49" charset="0"/>
                <a:cs typeface="Menlo" panose="020B0609030804020204" pitchFamily="49" charset="0"/>
              </a:rPr>
              <a:t>-main*input*config-priorities</a:t>
            </a:r>
          </a:p>
          <a:p>
            <a:pPr>
              <a:defRPr/>
            </a:pPr>
            <a:r>
              <a:rPr lang="en-US" dirty="0">
                <a:solidFill>
                  <a:srgbClr val="5A5A5A"/>
                </a:solidFill>
                <a:latin typeface="Consolas" panose="020B0609020204030204" pitchFamily="49" charset="0"/>
                <a:ea typeface="Menlo" panose="020B0609030804020204" pitchFamily="49" charset="0"/>
                <a:cs typeface="Menlo" panose="020B0609030804020204" pitchFamily="49" charset="0"/>
              </a:rPr>
              <a:t>    (state &lt;s&gt; ^</a:t>
            </a:r>
            <a:r>
              <a:rPr lang="en-US" dirty="0" err="1">
                <a:solidFill>
                  <a:srgbClr val="5A5A5A"/>
                </a:solidFill>
                <a:latin typeface="Consolas" panose="020B0609020204030204" pitchFamily="49" charset="0"/>
                <a:ea typeface="Menlo" panose="020B0609030804020204" pitchFamily="49" charset="0"/>
                <a:cs typeface="Menlo" panose="020B0609030804020204" pitchFamily="49" charset="0"/>
              </a:rPr>
              <a:t>io.input-link.priorities</a:t>
            </a:r>
            <a:r>
              <a:rPr lang="en-US"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b="1" dirty="0">
                <a:solidFill>
                  <a:srgbClr val="5A5A5A"/>
                </a:solidFill>
                <a:latin typeface="Consolas" panose="020B0609020204030204" pitchFamily="49" charset="0"/>
                <a:ea typeface="Menlo" panose="020B0609030804020204" pitchFamily="49" charset="0"/>
                <a:cs typeface="Menlo" panose="020B0609030804020204" pitchFamily="49" charset="0"/>
              </a:rPr>
              <a:t>&lt;</a:t>
            </a:r>
            <a:r>
              <a:rPr lang="en-US" b="1" dirty="0" err="1">
                <a:solidFill>
                  <a:srgbClr val="5A5A5A"/>
                </a:solidFill>
                <a:latin typeface="Consolas" panose="020B0609020204030204" pitchFamily="49" charset="0"/>
                <a:ea typeface="Menlo" panose="020B0609030804020204" pitchFamily="49" charset="0"/>
                <a:cs typeface="Menlo" panose="020B0609030804020204" pitchFamily="49" charset="0"/>
              </a:rPr>
              <a:t>attr</a:t>
            </a:r>
            <a:r>
              <a:rPr lang="en-US" b="1" dirty="0">
                <a:solidFill>
                  <a:srgbClr val="5A5A5A"/>
                </a:solidFill>
                <a:latin typeface="Consolas" panose="020B0609020204030204" pitchFamily="49" charset="0"/>
                <a:ea typeface="Menlo" panose="020B0609030804020204" pitchFamily="49" charset="0"/>
                <a:cs typeface="Menlo" panose="020B0609030804020204" pitchFamily="49" charset="0"/>
              </a:rPr>
              <a:t>&gt;</a:t>
            </a:r>
            <a:r>
              <a:rPr lang="en-US"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b="1" dirty="0">
                <a:solidFill>
                  <a:srgbClr val="5A5A5A"/>
                </a:solidFill>
                <a:latin typeface="Consolas" panose="020B0609020204030204" pitchFamily="49" charset="0"/>
                <a:ea typeface="Menlo" panose="020B0609030804020204" pitchFamily="49" charset="0"/>
                <a:cs typeface="Menlo" panose="020B0609030804020204" pitchFamily="49" charset="0"/>
              </a:rPr>
              <a:t>&lt;weight&gt;</a:t>
            </a:r>
            <a:r>
              <a:rPr lang="en-US" dirty="0">
                <a:solidFill>
                  <a:srgbClr val="5A5A5A"/>
                </a:solidFill>
                <a:latin typeface="Consolas" panose="020B0609020204030204" pitchFamily="49" charset="0"/>
                <a:ea typeface="Menlo" panose="020B0609030804020204" pitchFamily="49" charset="0"/>
                <a:cs typeface="Menlo" panose="020B0609030804020204" pitchFamily="49" charset="0"/>
              </a:rPr>
              <a:t>)</a:t>
            </a:r>
          </a:p>
          <a:p>
            <a:pPr>
              <a:buFontTx/>
              <a:buNone/>
              <a:defRPr/>
            </a:pPr>
            <a:r>
              <a:rPr lang="en-US" dirty="0">
                <a:solidFill>
                  <a:srgbClr val="5A5A5A"/>
                </a:solidFill>
                <a:latin typeface="Consolas" panose="020B0609020204030204" pitchFamily="49" charset="0"/>
                <a:ea typeface="Menlo" panose="020B0609030804020204" pitchFamily="49" charset="0"/>
                <a:cs typeface="Menlo" panose="020B0609030804020204" pitchFamily="49" charset="0"/>
              </a:rPr>
              <a:t>    --&gt;</a:t>
            </a:r>
          </a:p>
          <a:p>
            <a:pPr>
              <a:defRPr/>
            </a:pPr>
            <a:r>
              <a:rPr lang="en-US" dirty="0">
                <a:solidFill>
                  <a:srgbClr val="5A5A5A"/>
                </a:solidFill>
                <a:latin typeface="Consolas" panose="020B0609020204030204" pitchFamily="49" charset="0"/>
                <a:ea typeface="Menlo" panose="020B0609030804020204" pitchFamily="49" charset="0"/>
                <a:cs typeface="Menlo" panose="020B0609030804020204" pitchFamily="49" charset="0"/>
              </a:rPr>
              <a:t>    (write |INPUT WEIGHT: | </a:t>
            </a:r>
            <a:r>
              <a:rPr lang="en-US" b="1" dirty="0">
                <a:solidFill>
                  <a:srgbClr val="5A5A5A"/>
                </a:solidFill>
                <a:latin typeface="Consolas" panose="020B0609020204030204" pitchFamily="49" charset="0"/>
                <a:ea typeface="Menlo" panose="020B0609030804020204" pitchFamily="49" charset="0"/>
                <a:cs typeface="Menlo" panose="020B0609030804020204" pitchFamily="49" charset="0"/>
              </a:rPr>
              <a:t>&lt;</a:t>
            </a:r>
            <a:r>
              <a:rPr lang="en-US" b="1" dirty="0" err="1">
                <a:solidFill>
                  <a:srgbClr val="5A5A5A"/>
                </a:solidFill>
                <a:latin typeface="Consolas" panose="020B0609020204030204" pitchFamily="49" charset="0"/>
                <a:ea typeface="Menlo" panose="020B0609030804020204" pitchFamily="49" charset="0"/>
                <a:cs typeface="Menlo" panose="020B0609030804020204" pitchFamily="49" charset="0"/>
              </a:rPr>
              <a:t>attr</a:t>
            </a:r>
            <a:r>
              <a:rPr lang="en-US" b="1" dirty="0">
                <a:solidFill>
                  <a:srgbClr val="5A5A5A"/>
                </a:solidFill>
                <a:latin typeface="Consolas" panose="020B0609020204030204" pitchFamily="49" charset="0"/>
                <a:ea typeface="Menlo" panose="020B0609030804020204" pitchFamily="49" charset="0"/>
                <a:cs typeface="Menlo" panose="020B0609030804020204" pitchFamily="49" charset="0"/>
              </a:rPr>
              <a:t>&gt; </a:t>
            </a:r>
            <a:r>
              <a:rPr lang="en-US" dirty="0">
                <a:solidFill>
                  <a:srgbClr val="5A5A5A"/>
                </a:solidFill>
                <a:latin typeface="Consolas" panose="020B0609020204030204" pitchFamily="49" charset="0"/>
                <a:ea typeface="Menlo" panose="020B0609030804020204" pitchFamily="49" charset="0"/>
                <a:cs typeface="Menlo" panose="020B0609030804020204" pitchFamily="49" charset="0"/>
              </a:rPr>
              <a:t>|: | </a:t>
            </a:r>
            <a:r>
              <a:rPr lang="en-US" b="1" dirty="0">
                <a:solidFill>
                  <a:srgbClr val="5A5A5A"/>
                </a:solidFill>
                <a:latin typeface="Consolas" panose="020B0609020204030204" pitchFamily="49" charset="0"/>
                <a:ea typeface="Menlo" panose="020B0609030804020204" pitchFamily="49" charset="0"/>
                <a:cs typeface="Menlo" panose="020B0609030804020204" pitchFamily="49" charset="0"/>
              </a:rPr>
              <a:t>&lt;weight&gt; </a:t>
            </a:r>
            <a:r>
              <a:rPr lang="en-US"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dirty="0" err="1">
                <a:solidFill>
                  <a:srgbClr val="5A5A5A"/>
                </a:solidFill>
                <a:latin typeface="Consolas" panose="020B0609020204030204" pitchFamily="49" charset="0"/>
                <a:ea typeface="Menlo" panose="020B0609030804020204" pitchFamily="49" charset="0"/>
                <a:cs typeface="Menlo" panose="020B0609030804020204" pitchFamily="49" charset="0"/>
              </a:rPr>
              <a:t>crlf</a:t>
            </a:r>
            <a:r>
              <a:rPr lang="en-US" dirty="0">
                <a:solidFill>
                  <a:srgbClr val="5A5A5A"/>
                </a:solidFill>
                <a:latin typeface="Consolas" panose="020B060902020403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279920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A54822-D91A-EDE7-B3F6-5AF07E0D74E3}"/>
              </a:ext>
            </a:extLst>
          </p:cNvPr>
          <p:cNvSpPr>
            <a:spLocks noGrp="1"/>
          </p:cNvSpPr>
          <p:nvPr>
            <p:ph type="title"/>
          </p:nvPr>
        </p:nvSpPr>
        <p:spPr>
          <a:xfrm>
            <a:off x="457199" y="555639"/>
            <a:ext cx="5638801" cy="304699"/>
          </a:xfrm>
        </p:spPr>
        <p:txBody>
          <a:bodyPr/>
          <a:lstStyle/>
          <a:p>
            <a:r>
              <a:rPr lang="en-US" dirty="0"/>
              <a:t>Problem</a:t>
            </a:r>
          </a:p>
        </p:txBody>
      </p:sp>
      <p:sp>
        <p:nvSpPr>
          <p:cNvPr id="2" name="Content Placeholder 1">
            <a:extLst>
              <a:ext uri="{FF2B5EF4-FFF2-40B4-BE49-F238E27FC236}">
                <a16:creationId xmlns:a16="http://schemas.microsoft.com/office/drawing/2014/main" id="{2B78B7C5-736E-6598-687C-0C6D8D403215}"/>
              </a:ext>
            </a:extLst>
          </p:cNvPr>
          <p:cNvSpPr>
            <a:spLocks noGrp="1"/>
          </p:cNvSpPr>
          <p:nvPr>
            <p:ph idx="1"/>
          </p:nvPr>
        </p:nvSpPr>
        <p:spPr>
          <a:xfrm>
            <a:off x="457199" y="1557210"/>
            <a:ext cx="5280410" cy="3930085"/>
          </a:xfrm>
        </p:spPr>
        <p:txBody>
          <a:bodyPr>
            <a:normAutofit/>
          </a:bodyPr>
          <a:lstStyle/>
          <a:p>
            <a:r>
              <a:rPr lang="en-US" sz="2800" dirty="0"/>
              <a:t>Our agent does not yet do anything relevant to the task.</a:t>
            </a:r>
          </a:p>
        </p:txBody>
      </p:sp>
      <p:sp>
        <p:nvSpPr>
          <p:cNvPr id="8" name="Title 2">
            <a:extLst>
              <a:ext uri="{FF2B5EF4-FFF2-40B4-BE49-F238E27FC236}">
                <a16:creationId xmlns:a16="http://schemas.microsoft.com/office/drawing/2014/main" id="{A53402DC-6469-8CCC-A582-FBA8F663B3DD}"/>
              </a:ext>
            </a:extLst>
          </p:cNvPr>
          <p:cNvSpPr txBox="1">
            <a:spLocks/>
          </p:cNvSpPr>
          <p:nvPr/>
        </p:nvSpPr>
        <p:spPr bwMode="gray">
          <a:xfrm>
            <a:off x="6096000" y="555639"/>
            <a:ext cx="5638801" cy="3046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a:lstStyle>
          <a:p>
            <a:r>
              <a:rPr lang="en-US" dirty="0"/>
              <a:t>Solution</a:t>
            </a:r>
          </a:p>
        </p:txBody>
      </p:sp>
      <p:sp>
        <p:nvSpPr>
          <p:cNvPr id="9" name="Content Placeholder 1">
            <a:extLst>
              <a:ext uri="{FF2B5EF4-FFF2-40B4-BE49-F238E27FC236}">
                <a16:creationId xmlns:a16="http://schemas.microsoft.com/office/drawing/2014/main" id="{7C17005B-5DE2-0B41-7A6D-B86915CDBC79}"/>
              </a:ext>
            </a:extLst>
          </p:cNvPr>
          <p:cNvSpPr txBox="1">
            <a:spLocks/>
          </p:cNvSpPr>
          <p:nvPr/>
        </p:nvSpPr>
        <p:spPr bwMode="gray">
          <a:xfrm>
            <a:off x="6096000" y="1557210"/>
            <a:ext cx="5289621" cy="3930085"/>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Start by parsing some task input!</a:t>
            </a:r>
          </a:p>
          <a:p>
            <a:pPr marL="285750" indent="-285750">
              <a:buFont typeface="Arial" panose="020B0604020202020204" pitchFamily="34" charset="0"/>
              <a:buChar char="•"/>
            </a:pPr>
            <a:r>
              <a:rPr lang="en-US" sz="2800" dirty="0"/>
              <a:t>Print suppliers and weights to std-out </a:t>
            </a:r>
          </a:p>
          <a:p>
            <a:pPr marL="285750" indent="-285750">
              <a:buFont typeface="Arial" panose="020B0604020202020204" pitchFamily="34" charset="0"/>
              <a:buChar char="•"/>
            </a:pPr>
            <a:r>
              <a:rPr lang="en-US" sz="2800" dirty="0"/>
              <a:t>(validates that the agent is reading inputs correctly)</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4199465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67FBDD-8731-F70D-E946-1CC4C45EAB9B}"/>
              </a:ext>
            </a:extLst>
          </p:cNvPr>
          <p:cNvSpPr>
            <a:spLocks noGrp="1"/>
          </p:cNvSpPr>
          <p:nvPr>
            <p:ph type="title"/>
          </p:nvPr>
        </p:nvSpPr>
        <p:spPr/>
        <p:txBody>
          <a:bodyPr/>
          <a:lstStyle/>
          <a:p>
            <a:r>
              <a:rPr lang="en-US" dirty="0"/>
              <a:t>Let’s Write Some Code!</a:t>
            </a:r>
          </a:p>
        </p:txBody>
      </p:sp>
      <p:sp>
        <p:nvSpPr>
          <p:cNvPr id="2" name="Content Placeholder 1">
            <a:extLst>
              <a:ext uri="{FF2B5EF4-FFF2-40B4-BE49-F238E27FC236}">
                <a16:creationId xmlns:a16="http://schemas.microsoft.com/office/drawing/2014/main" id="{1919ADC8-5AEA-4054-2061-56C3302B0A76}"/>
              </a:ext>
            </a:extLst>
          </p:cNvPr>
          <p:cNvSpPr>
            <a:spLocks noGrp="1"/>
          </p:cNvSpPr>
          <p:nvPr>
            <p:ph idx="1"/>
          </p:nvPr>
        </p:nvSpPr>
        <p:spPr>
          <a:xfrm>
            <a:off x="1524000" y="1343025"/>
            <a:ext cx="9410700" cy="2058295"/>
          </a:xfrm>
        </p:spPr>
        <p:txBody>
          <a:bodyPr>
            <a:normAutofit/>
          </a:bodyPr>
          <a:lstStyle/>
          <a:p>
            <a:pPr marL="457200" indent="-457200">
              <a:buFont typeface="+mj-lt"/>
              <a:buAutoNum type="arabicPeriod"/>
            </a:pPr>
            <a:r>
              <a:rPr lang="en-US" sz="2000" dirty="0"/>
              <a:t>Uncomment the 2nd (“config-priorities”) rule from </a:t>
            </a:r>
            <a:r>
              <a:rPr lang="en-US" sz="2000" dirty="0" err="1">
                <a:latin typeface="Consolas" panose="020B0609020204030204" pitchFamily="49" charset="0"/>
                <a:ea typeface="Menlo" panose="020B0609030804020204" pitchFamily="49" charset="0"/>
                <a:cs typeface="Menlo" panose="020B0609030804020204" pitchFamily="49" charset="0"/>
              </a:rPr>
              <a:t>agent_starter.soar</a:t>
            </a:r>
            <a:r>
              <a:rPr lang="en-US" sz="2000" dirty="0"/>
              <a:t>.</a:t>
            </a:r>
          </a:p>
          <a:p>
            <a:pPr marL="457200" indent="-457200">
              <a:buFont typeface="+mj-lt"/>
              <a:buAutoNum type="arabicPeriod"/>
            </a:pPr>
            <a:r>
              <a:rPr lang="en-US" sz="2000" dirty="0"/>
              <a:t>Fill in the rule to match the solution shown below.</a:t>
            </a:r>
          </a:p>
          <a:p>
            <a:pPr marL="457200" indent="-457200">
              <a:buFont typeface="+mj-lt"/>
              <a:buAutoNum type="arabicPeriod"/>
            </a:pPr>
            <a:r>
              <a:rPr lang="en-US" sz="2000" dirty="0"/>
              <a:t>Run the agent again for 1 step and see what happens!</a:t>
            </a:r>
          </a:p>
          <a:p>
            <a:pPr marL="457200" indent="-457200">
              <a:buFont typeface="+mj-lt"/>
              <a:buAutoNum type="arabicPeriod"/>
            </a:pPr>
            <a:r>
              <a:rPr lang="en-US" sz="2000" dirty="0"/>
              <a:t>Proceed to the next slide when you’re done.</a:t>
            </a:r>
          </a:p>
        </p:txBody>
      </p:sp>
      <p:sp>
        <p:nvSpPr>
          <p:cNvPr id="4" name="Content Placeholder 5">
            <a:extLst>
              <a:ext uri="{FF2B5EF4-FFF2-40B4-BE49-F238E27FC236}">
                <a16:creationId xmlns:a16="http://schemas.microsoft.com/office/drawing/2014/main" id="{FCED5D27-1B35-507B-3C43-1899DF126F86}"/>
              </a:ext>
            </a:extLst>
          </p:cNvPr>
          <p:cNvSpPr txBox="1">
            <a:spLocks/>
          </p:cNvSpPr>
          <p:nvPr/>
        </p:nvSpPr>
        <p:spPr bwMode="gray">
          <a:xfrm>
            <a:off x="1239035" y="3456681"/>
            <a:ext cx="9713929" cy="2058295"/>
          </a:xfrm>
          <a:prstGeom prst="rect">
            <a:avLst/>
          </a:prstGeom>
        </p:spPr>
        <p:txBody>
          <a:bodyPr vert="horz" lIns="0" tIns="0" rIns="0" bIns="0" rtlCol="0">
            <a:normAutofit lnSpcReduction="1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0" dirty="0" err="1">
                <a:solidFill>
                  <a:schemeClr val="tx1">
                    <a:lumMod val="50000"/>
                  </a:schemeClr>
                </a:solidFill>
                <a:effectLst/>
                <a:latin typeface="Consolas" panose="020B0609020204030204" pitchFamily="49" charset="0"/>
              </a:rPr>
              <a:t>sp</a:t>
            </a:r>
            <a:r>
              <a:rPr lang="en-US" sz="2400" b="0" dirty="0">
                <a:solidFill>
                  <a:schemeClr val="tx1">
                    <a:lumMod val="50000"/>
                  </a:schemeClr>
                </a:solidFill>
                <a:effectLst/>
                <a:latin typeface="Consolas" panose="020B0609020204030204" pitchFamily="49" charset="0"/>
              </a:rPr>
              <a:t> {elaborate*</a:t>
            </a:r>
            <a:r>
              <a:rPr lang="en-US" sz="2400" b="0" dirty="0" err="1">
                <a:solidFill>
                  <a:schemeClr val="tx1">
                    <a:lumMod val="50000"/>
                  </a:schemeClr>
                </a:solidFill>
                <a:effectLst/>
                <a:latin typeface="Consolas" panose="020B0609020204030204" pitchFamily="49" charset="0"/>
              </a:rPr>
              <a:t>suppliersort</a:t>
            </a:r>
            <a:r>
              <a:rPr lang="en-US" sz="2400" b="0" dirty="0">
                <a:solidFill>
                  <a:schemeClr val="tx1">
                    <a:lumMod val="50000"/>
                  </a:schemeClr>
                </a:solidFill>
                <a:effectLst/>
                <a:latin typeface="Consolas" panose="020B0609020204030204" pitchFamily="49" charset="0"/>
              </a:rPr>
              <a:t>-main*input*config-priorities</a:t>
            </a:r>
          </a:p>
          <a:p>
            <a:r>
              <a:rPr lang="en-US" sz="2400" b="0" dirty="0">
                <a:solidFill>
                  <a:schemeClr val="tx1">
                    <a:lumMod val="50000"/>
                  </a:schemeClr>
                </a:solidFill>
                <a:effectLst/>
                <a:latin typeface="Consolas" panose="020B0609020204030204" pitchFamily="49" charset="0"/>
              </a:rPr>
              <a:t>    "Print any input priority weights"</a:t>
            </a:r>
          </a:p>
          <a:p>
            <a:r>
              <a:rPr lang="en-US" sz="2400" b="0" dirty="0">
                <a:solidFill>
                  <a:schemeClr val="tx1">
                    <a:lumMod val="50000"/>
                  </a:schemeClr>
                </a:solidFill>
                <a:effectLst/>
                <a:latin typeface="Consolas" panose="020B0609020204030204" pitchFamily="49" charset="0"/>
              </a:rPr>
              <a:t>    (state &lt;s&gt; ^</a:t>
            </a:r>
            <a:r>
              <a:rPr lang="en-US" sz="2400" b="0" dirty="0" err="1">
                <a:solidFill>
                  <a:schemeClr val="tx1">
                    <a:lumMod val="50000"/>
                  </a:schemeClr>
                </a:solidFill>
                <a:effectLst/>
                <a:latin typeface="Consolas" panose="020B0609020204030204" pitchFamily="49" charset="0"/>
              </a:rPr>
              <a:t>io.input-link.priorities</a:t>
            </a:r>
            <a:r>
              <a:rPr lang="en-US" sz="2400" b="0" dirty="0">
                <a:solidFill>
                  <a:schemeClr val="tx1">
                    <a:lumMod val="50000"/>
                  </a:schemeClr>
                </a:solidFill>
                <a:effectLst/>
                <a:latin typeface="Consolas" panose="020B0609020204030204" pitchFamily="49" charset="0"/>
              </a:rPr>
              <a:t>.&lt;</a:t>
            </a:r>
            <a:r>
              <a:rPr lang="en-US" sz="2400" b="0" dirty="0" err="1">
                <a:solidFill>
                  <a:schemeClr val="tx1">
                    <a:lumMod val="50000"/>
                  </a:schemeClr>
                </a:solidFill>
                <a:effectLst/>
                <a:latin typeface="Consolas" panose="020B0609020204030204" pitchFamily="49" charset="0"/>
              </a:rPr>
              <a:t>attr</a:t>
            </a:r>
            <a:r>
              <a:rPr lang="en-US" sz="2400" b="0" dirty="0">
                <a:solidFill>
                  <a:schemeClr val="tx1">
                    <a:lumMod val="50000"/>
                  </a:schemeClr>
                </a:solidFill>
                <a:effectLst/>
                <a:latin typeface="Consolas" panose="020B0609020204030204" pitchFamily="49" charset="0"/>
              </a:rPr>
              <a:t>&gt; &lt;weight&gt;)</a:t>
            </a:r>
          </a:p>
          <a:p>
            <a:r>
              <a:rPr lang="en-US" sz="2400" b="0" dirty="0">
                <a:solidFill>
                  <a:schemeClr val="tx1">
                    <a:lumMod val="50000"/>
                  </a:schemeClr>
                </a:solidFill>
                <a:effectLst/>
                <a:latin typeface="Consolas" panose="020B0609020204030204" pitchFamily="49" charset="0"/>
              </a:rPr>
              <a:t>    --&gt;</a:t>
            </a:r>
          </a:p>
          <a:p>
            <a:r>
              <a:rPr lang="en-US" sz="2400" b="0" dirty="0">
                <a:solidFill>
                  <a:schemeClr val="tx1">
                    <a:lumMod val="50000"/>
                  </a:schemeClr>
                </a:solidFill>
                <a:effectLst/>
                <a:latin typeface="Consolas" panose="020B0609020204030204" pitchFamily="49" charset="0"/>
              </a:rPr>
              <a:t>    (write |INPUT WEIGHT: | &lt;</a:t>
            </a:r>
            <a:r>
              <a:rPr lang="en-US" sz="2400" b="0" dirty="0" err="1">
                <a:solidFill>
                  <a:schemeClr val="tx1">
                    <a:lumMod val="50000"/>
                  </a:schemeClr>
                </a:solidFill>
                <a:effectLst/>
                <a:latin typeface="Consolas" panose="020B0609020204030204" pitchFamily="49" charset="0"/>
              </a:rPr>
              <a:t>attr</a:t>
            </a:r>
            <a:r>
              <a:rPr lang="en-US" sz="2400" b="0" dirty="0">
                <a:solidFill>
                  <a:schemeClr val="tx1">
                    <a:lumMod val="50000"/>
                  </a:schemeClr>
                </a:solidFill>
                <a:effectLst/>
                <a:latin typeface="Consolas" panose="020B0609020204030204" pitchFamily="49" charset="0"/>
              </a:rPr>
              <a:t>&gt; |: | &lt;weight&gt; (</a:t>
            </a:r>
            <a:r>
              <a:rPr lang="en-US" sz="2400" b="0" dirty="0" err="1">
                <a:solidFill>
                  <a:schemeClr val="tx1">
                    <a:lumMod val="50000"/>
                  </a:schemeClr>
                </a:solidFill>
                <a:effectLst/>
                <a:latin typeface="Consolas" panose="020B0609020204030204" pitchFamily="49" charset="0"/>
              </a:rPr>
              <a:t>crlf</a:t>
            </a:r>
            <a:r>
              <a:rPr lang="en-US" sz="2400" b="0" dirty="0">
                <a:solidFill>
                  <a:schemeClr val="tx1">
                    <a:lumMod val="50000"/>
                  </a:schemeClr>
                </a:solidFill>
                <a:effectLst/>
                <a:latin typeface="Consolas" panose="020B0609020204030204" pitchFamily="49" charset="0"/>
              </a:rPr>
              <a:t>))}</a:t>
            </a:r>
          </a:p>
        </p:txBody>
      </p:sp>
    </p:spTree>
    <p:extLst>
      <p:ext uri="{BB962C8B-B14F-4D97-AF65-F5344CB8AC3E}">
        <p14:creationId xmlns:p14="http://schemas.microsoft.com/office/powerpoint/2010/main" val="4124909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6445C9-36BF-14D6-8EF4-75238B9195EC}"/>
              </a:ext>
            </a:extLst>
          </p:cNvPr>
          <p:cNvSpPr>
            <a:spLocks noGrp="1"/>
          </p:cNvSpPr>
          <p:nvPr>
            <p:ph type="title"/>
          </p:nvPr>
        </p:nvSpPr>
        <p:spPr/>
        <p:txBody>
          <a:bodyPr/>
          <a:lstStyle/>
          <a:p>
            <a:r>
              <a:rPr lang="en-US" dirty="0"/>
              <a:t>Final Results</a:t>
            </a:r>
          </a:p>
        </p:txBody>
      </p:sp>
      <p:sp>
        <p:nvSpPr>
          <p:cNvPr id="2" name="Content Placeholder 1">
            <a:extLst>
              <a:ext uri="{FF2B5EF4-FFF2-40B4-BE49-F238E27FC236}">
                <a16:creationId xmlns:a16="http://schemas.microsoft.com/office/drawing/2014/main" id="{51DA8F33-2D4A-3DCC-30D5-C15EC43A67E9}"/>
              </a:ext>
            </a:extLst>
          </p:cNvPr>
          <p:cNvSpPr>
            <a:spLocks noGrp="1"/>
          </p:cNvSpPr>
          <p:nvPr>
            <p:ph idx="1"/>
          </p:nvPr>
        </p:nvSpPr>
        <p:spPr>
          <a:xfrm>
            <a:off x="722247" y="1557210"/>
            <a:ext cx="4572129" cy="3930085"/>
          </a:xfrm>
        </p:spPr>
        <p:txBody>
          <a:bodyPr>
            <a:normAutofit/>
          </a:bodyPr>
          <a:lstStyle/>
          <a:p>
            <a:r>
              <a:rPr lang="en-US" sz="2400" dirty="0"/>
              <a:t>Both your rules together should now print the full set of supplier names and priority weights as shown on the right.</a:t>
            </a:r>
          </a:p>
          <a:p>
            <a:endParaRPr lang="en-US" sz="2400" dirty="0"/>
          </a:p>
          <a:p>
            <a:r>
              <a:rPr lang="en-US" sz="2400" dirty="0"/>
              <a:t>If so, </a:t>
            </a:r>
            <a:r>
              <a:rPr lang="en-US" sz="2400" b="1" dirty="0"/>
              <a:t>congratulations</a:t>
            </a:r>
            <a:r>
              <a:rPr lang="en-US" sz="2400" dirty="0"/>
              <a:t>! </a:t>
            </a:r>
            <a:br>
              <a:rPr lang="en-US" sz="2400" dirty="0"/>
            </a:br>
            <a:r>
              <a:rPr lang="en-US" sz="2400" dirty="0"/>
              <a:t>You have completed Project 02!</a:t>
            </a:r>
          </a:p>
        </p:txBody>
      </p:sp>
      <p:pic>
        <p:nvPicPr>
          <p:cNvPr id="4" name="Picture 3">
            <a:extLst>
              <a:ext uri="{FF2B5EF4-FFF2-40B4-BE49-F238E27FC236}">
                <a16:creationId xmlns:a16="http://schemas.microsoft.com/office/drawing/2014/main" id="{A3A7D13F-BDB0-71A0-FA66-C5C756B12891}"/>
              </a:ext>
            </a:extLst>
          </p:cNvPr>
          <p:cNvPicPr>
            <a:picLocks noChangeAspect="1"/>
          </p:cNvPicPr>
          <p:nvPr/>
        </p:nvPicPr>
        <p:blipFill>
          <a:blip r:embed="rId2"/>
          <a:srcRect/>
          <a:stretch/>
        </p:blipFill>
        <p:spPr>
          <a:xfrm>
            <a:off x="5866782" y="755122"/>
            <a:ext cx="5237994" cy="4924717"/>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4158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384271-B0C2-1C3D-3D4F-C848220E1290}"/>
              </a:ext>
            </a:extLst>
          </p:cNvPr>
          <p:cNvSpPr>
            <a:spLocks noGrp="1"/>
          </p:cNvSpPr>
          <p:nvPr>
            <p:ph type="title"/>
          </p:nvPr>
        </p:nvSpPr>
        <p:spPr/>
        <p:txBody>
          <a:bodyPr/>
          <a:lstStyle/>
          <a:p>
            <a:r>
              <a:rPr lang="en-US" dirty="0"/>
              <a:t>Lesson 02 – Outline</a:t>
            </a:r>
          </a:p>
        </p:txBody>
      </p:sp>
      <p:sp>
        <p:nvSpPr>
          <p:cNvPr id="2" name="Content Placeholder 1">
            <a:extLst>
              <a:ext uri="{FF2B5EF4-FFF2-40B4-BE49-F238E27FC236}">
                <a16:creationId xmlns:a16="http://schemas.microsoft.com/office/drawing/2014/main" id="{D734BCC4-E493-59A9-B0A9-25965A41EBD0}"/>
              </a:ext>
            </a:extLst>
          </p:cNvPr>
          <p:cNvSpPr>
            <a:spLocks noGrp="1"/>
          </p:cNvSpPr>
          <p:nvPr>
            <p:ph idx="1"/>
          </p:nvPr>
        </p:nvSpPr>
        <p:spPr>
          <a:xfrm>
            <a:off x="1524000" y="1557210"/>
            <a:ext cx="9144000" cy="4033965"/>
          </a:xfrm>
        </p:spPr>
        <p:txBody>
          <a:bodyPr>
            <a:normAutofit lnSpcReduction="10000"/>
          </a:bodyPr>
          <a:lstStyle/>
          <a:p>
            <a:r>
              <a:rPr lang="en-US" sz="2800" dirty="0"/>
              <a:t>This lesson explains the following new concepts:</a:t>
            </a:r>
          </a:p>
          <a:p>
            <a:endParaRPr lang="en-US" sz="2800" dirty="0"/>
          </a:p>
          <a:p>
            <a:pPr marL="514350" indent="-514350">
              <a:buFont typeface="+mj-lt"/>
              <a:buAutoNum type="arabicPeriod"/>
            </a:pPr>
            <a:r>
              <a:rPr lang="en-US" sz="2800" dirty="0"/>
              <a:t>Soar dot-notation syntax</a:t>
            </a:r>
          </a:p>
          <a:p>
            <a:pPr marL="514350" indent="-514350">
              <a:buFont typeface="+mj-lt"/>
              <a:buAutoNum type="arabicPeriod"/>
            </a:pPr>
            <a:r>
              <a:rPr lang="en-US" sz="2800" dirty="0"/>
              <a:t>Using the </a:t>
            </a:r>
            <a:r>
              <a:rPr lang="en-US" sz="2800" dirty="0">
                <a:latin typeface="Consolas" panose="020B0609020204030204" pitchFamily="49" charset="0"/>
                <a:ea typeface="Menlo" panose="020B0609030804020204" pitchFamily="49" charset="0"/>
                <a:cs typeface="Menlo" panose="020B0609030804020204" pitchFamily="49" charset="0"/>
              </a:rPr>
              <a:t>^input-link</a:t>
            </a:r>
            <a:r>
              <a:rPr lang="en-US" sz="2800" dirty="0">
                <a:ea typeface="Menlo" panose="020B0609030804020204" pitchFamily="49" charset="0"/>
                <a:cs typeface="Menlo" panose="020B0609030804020204" pitchFamily="49" charset="0"/>
              </a:rPr>
              <a:t> </a:t>
            </a:r>
            <a:r>
              <a:rPr lang="en-US" sz="2800" dirty="0"/>
              <a:t>structure to receive input from the environment</a:t>
            </a:r>
          </a:p>
          <a:p>
            <a:pPr marL="514350" indent="-514350">
              <a:buFont typeface="+mj-lt"/>
              <a:buAutoNum type="arabicPeriod"/>
            </a:pPr>
            <a:r>
              <a:rPr lang="en-US" sz="2800" dirty="0"/>
              <a:t>Loading a file using CLI commands</a:t>
            </a:r>
          </a:p>
          <a:p>
            <a:pPr marL="514350" indent="-514350">
              <a:buFont typeface="+mj-lt"/>
              <a:buAutoNum type="arabicPeriod"/>
            </a:pPr>
            <a:r>
              <a:rPr lang="en-US" sz="2800" dirty="0"/>
              <a:t>Firing multiple instances of a single rule at once</a:t>
            </a:r>
          </a:p>
          <a:p>
            <a:pPr marL="514350" indent="-514350">
              <a:buFont typeface="+mj-lt"/>
              <a:buAutoNum type="arabicPeriod"/>
            </a:pPr>
            <a:r>
              <a:rPr lang="en-US" sz="2800" dirty="0"/>
              <a:t>Using the </a:t>
            </a:r>
            <a:r>
              <a:rPr lang="en-US" sz="2800" dirty="0">
                <a:latin typeface="Consolas" panose="020B0609020204030204" pitchFamily="49" charset="0"/>
                <a:ea typeface="Menlo" panose="020B0609030804020204" pitchFamily="49" charset="0"/>
                <a:cs typeface="Menlo" panose="020B0609030804020204" pitchFamily="49" charset="0"/>
              </a:rPr>
              <a:t>matches</a:t>
            </a:r>
            <a:r>
              <a:rPr lang="en-US" sz="2800" dirty="0"/>
              <a:t> CLI command</a:t>
            </a:r>
          </a:p>
          <a:p>
            <a:pPr marL="514350" indent="-514350">
              <a:buFont typeface="+mj-lt"/>
              <a:buAutoNum type="arabicPeriod"/>
            </a:pPr>
            <a:r>
              <a:rPr lang="en-US" sz="2800" dirty="0"/>
              <a:t>Using variables for attributes</a:t>
            </a:r>
          </a:p>
          <a:p>
            <a:endParaRPr lang="en-US" sz="2800" dirty="0"/>
          </a:p>
        </p:txBody>
      </p:sp>
    </p:spTree>
    <p:extLst>
      <p:ext uri="{BB962C8B-B14F-4D97-AF65-F5344CB8AC3E}">
        <p14:creationId xmlns:p14="http://schemas.microsoft.com/office/powerpoint/2010/main" val="811936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F9E611-0E80-F858-3FE2-190C17101376}"/>
              </a:ext>
            </a:extLst>
          </p:cNvPr>
          <p:cNvSpPr>
            <a:spLocks noGrp="1"/>
          </p:cNvSpPr>
          <p:nvPr>
            <p:ph type="title"/>
          </p:nvPr>
        </p:nvSpPr>
        <p:spPr>
          <a:xfrm>
            <a:off x="1752600" y="3212854"/>
            <a:ext cx="8686800" cy="761747"/>
          </a:xfrm>
        </p:spPr>
        <p:txBody>
          <a:bodyPr/>
          <a:lstStyle/>
          <a:p>
            <a:r>
              <a:rPr lang="en-US" dirty="0"/>
              <a:t>Soar Dot-Notation Syntax</a:t>
            </a:r>
          </a:p>
        </p:txBody>
      </p:sp>
      <p:sp>
        <p:nvSpPr>
          <p:cNvPr id="5" name="Text Placeholder 4">
            <a:extLst>
              <a:ext uri="{FF2B5EF4-FFF2-40B4-BE49-F238E27FC236}">
                <a16:creationId xmlns:a16="http://schemas.microsoft.com/office/drawing/2014/main" id="{F4160060-F218-F355-EFD7-131D0E4A1995}"/>
              </a:ext>
            </a:extLst>
          </p:cNvPr>
          <p:cNvSpPr>
            <a:spLocks noGrp="1"/>
          </p:cNvSpPr>
          <p:nvPr>
            <p:ph type="body" idx="1"/>
          </p:nvPr>
        </p:nvSpPr>
        <p:spPr/>
        <p:txBody>
          <a:bodyPr/>
          <a:lstStyle/>
          <a:p>
            <a:r>
              <a:rPr lang="en-US" dirty="0"/>
              <a:t>A simpler way to code</a:t>
            </a:r>
          </a:p>
        </p:txBody>
      </p:sp>
    </p:spTree>
    <p:extLst>
      <p:ext uri="{BB962C8B-B14F-4D97-AF65-F5344CB8AC3E}">
        <p14:creationId xmlns:p14="http://schemas.microsoft.com/office/powerpoint/2010/main" val="3778469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A5AEF5-FF09-00B1-CD7F-B2E150AF2231}"/>
              </a:ext>
            </a:extLst>
          </p:cNvPr>
          <p:cNvSpPr>
            <a:spLocks noGrp="1"/>
          </p:cNvSpPr>
          <p:nvPr>
            <p:ph type="title"/>
          </p:nvPr>
        </p:nvSpPr>
        <p:spPr>
          <a:xfrm>
            <a:off x="457199" y="555639"/>
            <a:ext cx="3711040" cy="304699"/>
          </a:xfrm>
        </p:spPr>
        <p:txBody>
          <a:bodyPr/>
          <a:lstStyle/>
          <a:p>
            <a:r>
              <a:rPr lang="en-US" dirty="0"/>
              <a:t>Explicit Notation</a:t>
            </a:r>
          </a:p>
        </p:txBody>
      </p:sp>
      <p:sp>
        <p:nvSpPr>
          <p:cNvPr id="2" name="Content Placeholder 1">
            <a:extLst>
              <a:ext uri="{FF2B5EF4-FFF2-40B4-BE49-F238E27FC236}">
                <a16:creationId xmlns:a16="http://schemas.microsoft.com/office/drawing/2014/main" id="{CAF899E5-3EDA-4ED1-B2F9-7AFDEF9ED157}"/>
              </a:ext>
            </a:extLst>
          </p:cNvPr>
          <p:cNvSpPr>
            <a:spLocks noGrp="1"/>
          </p:cNvSpPr>
          <p:nvPr>
            <p:ph idx="1"/>
          </p:nvPr>
        </p:nvSpPr>
        <p:spPr>
          <a:xfrm>
            <a:off x="934857" y="1977223"/>
            <a:ext cx="3800476" cy="3930085"/>
          </a:xfrm>
        </p:spPr>
        <p:txBody>
          <a:bodyPr>
            <a:normAutofit/>
          </a:bodyPr>
          <a:lstStyle/>
          <a:p>
            <a:r>
              <a:rPr lang="en-US" sz="2800" dirty="0"/>
              <a:t>We’ve seen how to write conditions that test a chain of edges in the WM graph…</a:t>
            </a:r>
          </a:p>
          <a:p>
            <a:pPr marL="457200" indent="-457200">
              <a:buFont typeface="Arial" panose="020B0604020202020204" pitchFamily="34" charset="0"/>
              <a:buChar char="•"/>
            </a:pPr>
            <a:endParaRPr lang="en-US" sz="2800" dirty="0"/>
          </a:p>
          <a:p>
            <a:endParaRPr lang="en-US" sz="2800" dirty="0"/>
          </a:p>
        </p:txBody>
      </p:sp>
      <p:sp>
        <p:nvSpPr>
          <p:cNvPr id="4" name="Content Placeholder 5">
            <a:extLst>
              <a:ext uri="{FF2B5EF4-FFF2-40B4-BE49-F238E27FC236}">
                <a16:creationId xmlns:a16="http://schemas.microsoft.com/office/drawing/2014/main" id="{C0923EEC-1065-D01C-2F35-CD3DE7F9A16E}"/>
              </a:ext>
            </a:extLst>
          </p:cNvPr>
          <p:cNvSpPr txBox="1">
            <a:spLocks/>
          </p:cNvSpPr>
          <p:nvPr/>
        </p:nvSpPr>
        <p:spPr bwMode="gray">
          <a:xfrm>
            <a:off x="4257675" y="1557211"/>
            <a:ext cx="7372350" cy="2910507"/>
          </a:xfrm>
          <a:prstGeom prst="rect">
            <a:avLst/>
          </a:prstGeom>
        </p:spPr>
        <p:txBody>
          <a:bodyPr vert="horz" lIns="0" tIns="0" rIns="0" bIns="0" rtlCol="0">
            <a:normAutofit lnSpcReduction="1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3600" dirty="0" err="1">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sp</a:t>
            </a: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{example*rule </a:t>
            </a:r>
          </a:p>
          <a:p>
            <a:pPr>
              <a:buFontTx/>
              <a:buNone/>
              <a:defRPr/>
            </a:pP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rgbClr val="FF0000"/>
                </a:solidFill>
                <a:latin typeface="Consolas" panose="020B0609020204030204" pitchFamily="49" charset="0"/>
                <a:ea typeface="Menlo" panose="020B0609030804020204" pitchFamily="49" charset="0"/>
                <a:cs typeface="Menlo" panose="020B0609030804020204" pitchFamily="49" charset="0"/>
              </a:rPr>
              <a:t>state &lt;s&gt; </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3600" dirty="0">
                <a:solidFill>
                  <a:srgbClr val="00B050"/>
                </a:solidFill>
                <a:latin typeface="Consolas" panose="020B0609020204030204" pitchFamily="49" charset="0"/>
                <a:ea typeface="Menlo" panose="020B0609030804020204" pitchFamily="49" charset="0"/>
                <a:cs typeface="Menlo" panose="020B0609030804020204" pitchFamily="49" charset="0"/>
              </a:rPr>
              <a:t>foo</a:t>
            </a:r>
            <a:r>
              <a:rPr lang="en-US" sz="36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600" dirty="0">
                <a:solidFill>
                  <a:srgbClr val="002060"/>
                </a:solidFill>
                <a:latin typeface="Consolas" panose="020B0609020204030204" pitchFamily="49" charset="0"/>
                <a:ea typeface="Menlo" panose="020B0609030804020204" pitchFamily="49" charset="0"/>
                <a:cs typeface="Menlo" panose="020B0609030804020204" pitchFamily="49" charset="0"/>
              </a:rPr>
              <a:t>&lt;n&gt;</a:t>
            </a:r>
            <a:r>
              <a:rPr lang="en-US" sz="3600" dirty="0">
                <a:latin typeface="Consolas" panose="020B0609020204030204" pitchFamily="49" charset="0"/>
                <a:ea typeface="Menlo" panose="020B0609030804020204" pitchFamily="49" charset="0"/>
                <a:cs typeface="Menlo" panose="020B0609030804020204" pitchFamily="49" charset="0"/>
              </a:rPr>
              <a:t>)</a:t>
            </a:r>
          </a:p>
          <a:p>
            <a:pPr>
              <a:buFontTx/>
              <a:buNone/>
              <a:defRPr/>
            </a:pPr>
            <a:r>
              <a:rPr lang="en-US" sz="3600" dirty="0">
                <a:latin typeface="Consolas" panose="020B0609020204030204" pitchFamily="49" charset="0"/>
                <a:ea typeface="Menlo" panose="020B0609030804020204" pitchFamily="49" charset="0"/>
                <a:cs typeface="Menlo" panose="020B0609030804020204" pitchFamily="49" charset="0"/>
              </a:rPr>
              <a:t>    (</a:t>
            </a:r>
            <a:r>
              <a:rPr lang="en-US" sz="3600" dirty="0">
                <a:solidFill>
                  <a:srgbClr val="FF0000"/>
                </a:solidFill>
                <a:latin typeface="Consolas" panose="020B0609020204030204" pitchFamily="49" charset="0"/>
                <a:ea typeface="Menlo" panose="020B0609030804020204" pitchFamily="49" charset="0"/>
                <a:cs typeface="Menlo" panose="020B0609030804020204" pitchFamily="49" charset="0"/>
              </a:rPr>
              <a:t>&lt;n&gt;</a:t>
            </a:r>
            <a:r>
              <a:rPr lang="en-US" sz="3600" dirty="0">
                <a:latin typeface="Consolas" panose="020B0609020204030204" pitchFamily="49" charset="0"/>
                <a:ea typeface="Menlo" panose="020B0609030804020204" pitchFamily="49" charset="0"/>
                <a:cs typeface="Menlo" panose="020B0609030804020204" pitchFamily="49" charset="0"/>
              </a:rPr>
              <a:t> ^</a:t>
            </a:r>
            <a:r>
              <a:rPr lang="en-US" sz="3600" dirty="0">
                <a:solidFill>
                  <a:srgbClr val="00B050"/>
                </a:solidFill>
                <a:latin typeface="Consolas" panose="020B0609020204030204" pitchFamily="49" charset="0"/>
                <a:ea typeface="Menlo" panose="020B0609030804020204" pitchFamily="49" charset="0"/>
                <a:cs typeface="Menlo" panose="020B0609030804020204" pitchFamily="49" charset="0"/>
              </a:rPr>
              <a:t>bar</a:t>
            </a:r>
            <a:r>
              <a:rPr lang="en-US" sz="3600" dirty="0">
                <a:latin typeface="Consolas" panose="020B0609020204030204" pitchFamily="49" charset="0"/>
                <a:ea typeface="Menlo" panose="020B0609030804020204" pitchFamily="49" charset="0"/>
                <a:cs typeface="Menlo" panose="020B0609030804020204" pitchFamily="49" charset="0"/>
              </a:rPr>
              <a:t> </a:t>
            </a:r>
            <a:r>
              <a:rPr lang="en-US" sz="3600" dirty="0">
                <a:solidFill>
                  <a:srgbClr val="002060"/>
                </a:solidFill>
                <a:latin typeface="Consolas" panose="020B0609020204030204" pitchFamily="49" charset="0"/>
                <a:ea typeface="Menlo" panose="020B0609030804020204" pitchFamily="49" charset="0"/>
                <a:cs typeface="Menlo" panose="020B0609030804020204" pitchFamily="49" charset="0"/>
              </a:rPr>
              <a:t>|one|</a:t>
            </a:r>
            <a:r>
              <a:rPr lang="en-US" sz="3600" dirty="0">
                <a:latin typeface="Consolas" panose="020B0609020204030204" pitchFamily="49" charset="0"/>
                <a:ea typeface="Menlo" panose="020B0609030804020204" pitchFamily="49" charset="0"/>
                <a:cs typeface="Menlo" panose="020B0609030804020204" pitchFamily="49" charset="0"/>
              </a:rPr>
              <a:t>)</a:t>
            </a:r>
          </a:p>
          <a:p>
            <a:pPr>
              <a:buFontTx/>
              <a:buNone/>
              <a:defRPr/>
            </a:pP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36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 }</a:t>
            </a:r>
            <a:endParaRPr lang="en-US" sz="28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endParaRPr>
          </a:p>
          <a:p>
            <a:endParaRPr lang="en-US" dirty="0">
              <a:latin typeface="Consolas" panose="020B0609020204030204" pitchFamily="49" charset="0"/>
            </a:endParaRPr>
          </a:p>
        </p:txBody>
      </p:sp>
      <p:cxnSp>
        <p:nvCxnSpPr>
          <p:cNvPr id="8" name="Straight Arrow Connector 7">
            <a:extLst>
              <a:ext uri="{FF2B5EF4-FFF2-40B4-BE49-F238E27FC236}">
                <a16:creationId xmlns:a16="http://schemas.microsoft.com/office/drawing/2014/main" id="{C3DF47EE-3FEA-3191-0D0C-05D56EF3FD8D}"/>
              </a:ext>
            </a:extLst>
          </p:cNvPr>
          <p:cNvCxnSpPr>
            <a:cxnSpLocks/>
            <a:endCxn id="9" idx="2"/>
          </p:cNvCxnSpPr>
          <p:nvPr/>
        </p:nvCxnSpPr>
        <p:spPr bwMode="gray">
          <a:xfrm flipV="1">
            <a:off x="6132312" y="4995722"/>
            <a:ext cx="1003464" cy="402034"/>
          </a:xfrm>
          <a:prstGeom prst="straightConnector1">
            <a:avLst/>
          </a:prstGeom>
          <a:ln w="7620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A2F3CA9-AB41-E8E5-FF4C-EC5D8F6555DE}"/>
              </a:ext>
            </a:extLst>
          </p:cNvPr>
          <p:cNvSpPr/>
          <p:nvPr/>
        </p:nvSpPr>
        <p:spPr bwMode="gray">
          <a:xfrm>
            <a:off x="7135776" y="4808664"/>
            <a:ext cx="374116" cy="374116"/>
          </a:xfrm>
          <a:prstGeom prst="ellipse">
            <a:avLst/>
          </a:prstGeom>
          <a:solidFill>
            <a:schemeClr val="bg2"/>
          </a:solidFill>
          <a:ln w="571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sp>
        <p:nvSpPr>
          <p:cNvPr id="12" name="Oval 11">
            <a:extLst>
              <a:ext uri="{FF2B5EF4-FFF2-40B4-BE49-F238E27FC236}">
                <a16:creationId xmlns:a16="http://schemas.microsoft.com/office/drawing/2014/main" id="{9100D689-2959-4DE3-1F71-004043929215}"/>
              </a:ext>
            </a:extLst>
          </p:cNvPr>
          <p:cNvSpPr/>
          <p:nvPr/>
        </p:nvSpPr>
        <p:spPr bwMode="gray">
          <a:xfrm>
            <a:off x="7123814" y="5864572"/>
            <a:ext cx="374116" cy="374116"/>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cxnSp>
        <p:nvCxnSpPr>
          <p:cNvPr id="13" name="Straight Arrow Connector 12">
            <a:extLst>
              <a:ext uri="{FF2B5EF4-FFF2-40B4-BE49-F238E27FC236}">
                <a16:creationId xmlns:a16="http://schemas.microsoft.com/office/drawing/2014/main" id="{8A2DC5D9-26EA-657E-88AF-D63BDECBFD9B}"/>
              </a:ext>
            </a:extLst>
          </p:cNvPr>
          <p:cNvCxnSpPr>
            <a:cxnSpLocks/>
            <a:endCxn id="12" idx="2"/>
          </p:cNvCxnSpPr>
          <p:nvPr/>
        </p:nvCxnSpPr>
        <p:spPr bwMode="gray">
          <a:xfrm>
            <a:off x="6132312" y="5397756"/>
            <a:ext cx="991502" cy="653874"/>
          </a:xfrm>
          <a:prstGeom prst="straightConnector1">
            <a:avLst/>
          </a:prstGeom>
          <a:ln w="28575"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02B0D812-E88E-12A5-E141-21C7FC5A2E95}"/>
              </a:ext>
            </a:extLst>
          </p:cNvPr>
          <p:cNvSpPr/>
          <p:nvPr/>
        </p:nvSpPr>
        <p:spPr bwMode="gray">
          <a:xfrm>
            <a:off x="8456540" y="6193412"/>
            <a:ext cx="374116" cy="374116"/>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sp>
        <p:nvSpPr>
          <p:cNvPr id="18" name="Oval 17">
            <a:extLst>
              <a:ext uri="{FF2B5EF4-FFF2-40B4-BE49-F238E27FC236}">
                <a16:creationId xmlns:a16="http://schemas.microsoft.com/office/drawing/2014/main" id="{E2DC79A8-549E-EBF2-D551-6079691A60ED}"/>
              </a:ext>
            </a:extLst>
          </p:cNvPr>
          <p:cNvSpPr/>
          <p:nvPr/>
        </p:nvSpPr>
        <p:spPr bwMode="gray">
          <a:xfrm>
            <a:off x="8456540" y="5572733"/>
            <a:ext cx="374116" cy="374116"/>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sp>
        <p:nvSpPr>
          <p:cNvPr id="20" name="Oval 19">
            <a:extLst>
              <a:ext uri="{FF2B5EF4-FFF2-40B4-BE49-F238E27FC236}">
                <a16:creationId xmlns:a16="http://schemas.microsoft.com/office/drawing/2014/main" id="{14951E34-B374-39B8-CB79-DB957AC659CA}"/>
              </a:ext>
            </a:extLst>
          </p:cNvPr>
          <p:cNvSpPr/>
          <p:nvPr/>
        </p:nvSpPr>
        <p:spPr bwMode="gray">
          <a:xfrm>
            <a:off x="8456540" y="4434548"/>
            <a:ext cx="374116" cy="374116"/>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cxnSp>
        <p:nvCxnSpPr>
          <p:cNvPr id="21" name="Straight Arrow Connector 20">
            <a:extLst>
              <a:ext uri="{FF2B5EF4-FFF2-40B4-BE49-F238E27FC236}">
                <a16:creationId xmlns:a16="http://schemas.microsoft.com/office/drawing/2014/main" id="{232DD7DD-319D-ED51-3C7F-E65E4C6AD731}"/>
              </a:ext>
            </a:extLst>
          </p:cNvPr>
          <p:cNvCxnSpPr>
            <a:cxnSpLocks/>
            <a:stCxn id="9" idx="6"/>
            <a:endCxn id="20" idx="2"/>
          </p:cNvCxnSpPr>
          <p:nvPr/>
        </p:nvCxnSpPr>
        <p:spPr bwMode="gray">
          <a:xfrm flipV="1">
            <a:off x="7509892" y="4621606"/>
            <a:ext cx="946648" cy="374116"/>
          </a:xfrm>
          <a:prstGeom prst="straightConnector1">
            <a:avLst/>
          </a:prstGeom>
          <a:ln w="28575"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92BECB6-21C3-E10E-57B5-EA2057E3050D}"/>
              </a:ext>
            </a:extLst>
          </p:cNvPr>
          <p:cNvCxnSpPr>
            <a:cxnSpLocks/>
            <a:stCxn id="9" idx="6"/>
            <a:endCxn id="49" idx="1"/>
          </p:cNvCxnSpPr>
          <p:nvPr/>
        </p:nvCxnSpPr>
        <p:spPr bwMode="gray">
          <a:xfrm>
            <a:off x="7509892" y="4995722"/>
            <a:ext cx="934929" cy="217241"/>
          </a:xfrm>
          <a:prstGeom prst="straightConnector1">
            <a:avLst/>
          </a:prstGeom>
          <a:ln w="7620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B3854F-ACCB-BF4E-D606-07CFD4562ED7}"/>
              </a:ext>
            </a:extLst>
          </p:cNvPr>
          <p:cNvCxnSpPr>
            <a:cxnSpLocks/>
            <a:stCxn id="12" idx="6"/>
            <a:endCxn id="18" idx="2"/>
          </p:cNvCxnSpPr>
          <p:nvPr/>
        </p:nvCxnSpPr>
        <p:spPr bwMode="gray">
          <a:xfrm flipV="1">
            <a:off x="7497930" y="5759791"/>
            <a:ext cx="958610" cy="291839"/>
          </a:xfrm>
          <a:prstGeom prst="straightConnector1">
            <a:avLst/>
          </a:prstGeom>
          <a:ln w="28575"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F95FCE-F576-F8E3-67CC-78D6F162D086}"/>
              </a:ext>
            </a:extLst>
          </p:cNvPr>
          <p:cNvCxnSpPr>
            <a:cxnSpLocks/>
            <a:stCxn id="12" idx="6"/>
            <a:endCxn id="17" idx="2"/>
          </p:cNvCxnSpPr>
          <p:nvPr/>
        </p:nvCxnSpPr>
        <p:spPr bwMode="gray">
          <a:xfrm>
            <a:off x="7497930" y="6051630"/>
            <a:ext cx="958610" cy="328840"/>
          </a:xfrm>
          <a:prstGeom prst="straightConnector1">
            <a:avLst/>
          </a:prstGeom>
          <a:ln w="28575"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18CA7BE-FDC5-529D-F250-5A9ED0520183}"/>
              </a:ext>
            </a:extLst>
          </p:cNvPr>
          <p:cNvSpPr txBox="1"/>
          <p:nvPr/>
        </p:nvSpPr>
        <p:spPr bwMode="gray">
          <a:xfrm rot="20402041">
            <a:off x="6510694" y="5213126"/>
            <a:ext cx="359073" cy="276999"/>
          </a:xfrm>
          <a:prstGeom prst="rect">
            <a:avLst/>
          </a:prstGeom>
          <a:noFill/>
        </p:spPr>
        <p:txBody>
          <a:bodyPr vert="horz" wrap="none" lIns="0" tIns="0" rIns="0" bIns="0" rtlCol="0">
            <a:spAutoFit/>
          </a:bodyPr>
          <a:lstStyle/>
          <a:p>
            <a:pPr algn="l">
              <a:spcBef>
                <a:spcPts val="600"/>
              </a:spcBef>
            </a:pPr>
            <a:r>
              <a:rPr lang="en-US" b="1" dirty="0">
                <a:solidFill>
                  <a:srgbClr val="00B050"/>
                </a:solidFill>
              </a:rPr>
              <a:t>foo</a:t>
            </a:r>
          </a:p>
        </p:txBody>
      </p:sp>
      <p:sp>
        <p:nvSpPr>
          <p:cNvPr id="15" name="TextBox 14">
            <a:extLst>
              <a:ext uri="{FF2B5EF4-FFF2-40B4-BE49-F238E27FC236}">
                <a16:creationId xmlns:a16="http://schemas.microsoft.com/office/drawing/2014/main" id="{3C102EB2-336A-791C-7412-CBD0F88A6770}"/>
              </a:ext>
            </a:extLst>
          </p:cNvPr>
          <p:cNvSpPr txBox="1"/>
          <p:nvPr/>
        </p:nvSpPr>
        <p:spPr bwMode="gray">
          <a:xfrm rot="900923">
            <a:off x="7677534" y="5123796"/>
            <a:ext cx="359073" cy="276999"/>
          </a:xfrm>
          <a:prstGeom prst="rect">
            <a:avLst/>
          </a:prstGeom>
          <a:noFill/>
        </p:spPr>
        <p:txBody>
          <a:bodyPr vert="horz" wrap="none" lIns="0" tIns="0" rIns="0" bIns="0" rtlCol="0">
            <a:spAutoFit/>
          </a:bodyPr>
          <a:lstStyle/>
          <a:p>
            <a:pPr algn="l">
              <a:spcBef>
                <a:spcPts val="600"/>
              </a:spcBef>
            </a:pPr>
            <a:r>
              <a:rPr lang="en-US" b="1" dirty="0">
                <a:solidFill>
                  <a:srgbClr val="00B050"/>
                </a:solidFill>
              </a:rPr>
              <a:t>bar</a:t>
            </a:r>
          </a:p>
        </p:txBody>
      </p:sp>
      <p:sp>
        <p:nvSpPr>
          <p:cNvPr id="49" name="TextBox 48">
            <a:extLst>
              <a:ext uri="{FF2B5EF4-FFF2-40B4-BE49-F238E27FC236}">
                <a16:creationId xmlns:a16="http://schemas.microsoft.com/office/drawing/2014/main" id="{F09A9E89-BAAE-8C7A-23D3-5FE391C59E43}"/>
              </a:ext>
            </a:extLst>
          </p:cNvPr>
          <p:cNvSpPr txBox="1"/>
          <p:nvPr/>
        </p:nvSpPr>
        <p:spPr bwMode="gray">
          <a:xfrm>
            <a:off x="8444821" y="5059074"/>
            <a:ext cx="771670" cy="307777"/>
          </a:xfrm>
          <a:prstGeom prst="rect">
            <a:avLst/>
          </a:prstGeom>
          <a:noFill/>
        </p:spPr>
        <p:txBody>
          <a:bodyPr vert="horz" wrap="square" lIns="0" tIns="0" rIns="0" bIns="0" rtlCol="0">
            <a:spAutoFit/>
          </a:bodyPr>
          <a:lstStyle/>
          <a:p>
            <a:pPr algn="l">
              <a:spcBef>
                <a:spcPts val="600"/>
              </a:spcBef>
            </a:pPr>
            <a:r>
              <a:rPr lang="en-US" sz="2000" b="1" dirty="0">
                <a:solidFill>
                  <a:srgbClr val="002060"/>
                </a:solidFill>
              </a:rPr>
              <a:t>“one”</a:t>
            </a:r>
          </a:p>
        </p:txBody>
      </p:sp>
      <p:sp>
        <p:nvSpPr>
          <p:cNvPr id="63" name="Oval 62">
            <a:extLst>
              <a:ext uri="{FF2B5EF4-FFF2-40B4-BE49-F238E27FC236}">
                <a16:creationId xmlns:a16="http://schemas.microsoft.com/office/drawing/2014/main" id="{B47D7713-5F3F-7F92-7B91-EC280C7D58C2}"/>
              </a:ext>
            </a:extLst>
          </p:cNvPr>
          <p:cNvSpPr/>
          <p:nvPr/>
        </p:nvSpPr>
        <p:spPr bwMode="gray">
          <a:xfrm>
            <a:off x="5374145" y="5210698"/>
            <a:ext cx="758167" cy="374116"/>
          </a:xfrm>
          <a:prstGeom prst="ellipse">
            <a:avLst/>
          </a:prstGeom>
          <a:solidFill>
            <a:schemeClr val="bg2"/>
          </a:solidFill>
          <a:ln w="571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1" dirty="0">
                <a:solidFill>
                  <a:sysClr val="windowText" lastClr="000000"/>
                </a:solidFill>
              </a:rPr>
              <a:t>root</a:t>
            </a:r>
            <a:endParaRPr lang="en-US" sz="1400" b="1" i="0" u="none" baseline="0" dirty="0">
              <a:solidFill>
                <a:sysClr val="windowText" lastClr="000000"/>
              </a:solidFill>
            </a:endParaRPr>
          </a:p>
        </p:txBody>
      </p:sp>
    </p:spTree>
    <p:extLst>
      <p:ext uri="{BB962C8B-B14F-4D97-AF65-F5344CB8AC3E}">
        <p14:creationId xmlns:p14="http://schemas.microsoft.com/office/powerpoint/2010/main" val="4871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A5AEF5-FF09-00B1-CD7F-B2E150AF2231}"/>
              </a:ext>
            </a:extLst>
          </p:cNvPr>
          <p:cNvSpPr>
            <a:spLocks noGrp="1"/>
          </p:cNvSpPr>
          <p:nvPr>
            <p:ph type="title"/>
          </p:nvPr>
        </p:nvSpPr>
        <p:spPr>
          <a:xfrm>
            <a:off x="457199" y="555639"/>
            <a:ext cx="3711040" cy="304699"/>
          </a:xfrm>
        </p:spPr>
        <p:txBody>
          <a:bodyPr/>
          <a:lstStyle/>
          <a:p>
            <a:r>
              <a:rPr lang="en-US" dirty="0"/>
              <a:t>Dot Notation</a:t>
            </a:r>
          </a:p>
        </p:txBody>
      </p:sp>
      <p:sp>
        <p:nvSpPr>
          <p:cNvPr id="2" name="Content Placeholder 1">
            <a:extLst>
              <a:ext uri="{FF2B5EF4-FFF2-40B4-BE49-F238E27FC236}">
                <a16:creationId xmlns:a16="http://schemas.microsoft.com/office/drawing/2014/main" id="{CAF899E5-3EDA-4ED1-B2F9-7AFDEF9ED157}"/>
              </a:ext>
            </a:extLst>
          </p:cNvPr>
          <p:cNvSpPr>
            <a:spLocks noGrp="1"/>
          </p:cNvSpPr>
          <p:nvPr>
            <p:ph idx="1"/>
          </p:nvPr>
        </p:nvSpPr>
        <p:spPr>
          <a:xfrm>
            <a:off x="934857" y="1765739"/>
            <a:ext cx="3800476" cy="4141570"/>
          </a:xfrm>
        </p:spPr>
        <p:txBody>
          <a:bodyPr>
            <a:normAutofit/>
          </a:bodyPr>
          <a:lstStyle/>
          <a:p>
            <a:r>
              <a:rPr lang="en-US" sz="2800" dirty="0"/>
              <a:t>Soar allows a shorthand syntax called </a:t>
            </a:r>
            <a:r>
              <a:rPr lang="en-US" sz="2800" b="1" dirty="0"/>
              <a:t>dot-notation</a:t>
            </a:r>
            <a:r>
              <a:rPr lang="en-US" sz="2800" dirty="0"/>
              <a:t>!</a:t>
            </a:r>
          </a:p>
          <a:p>
            <a:pPr marL="457200" indent="-457200">
              <a:buFont typeface="Arial" panose="020B0604020202020204" pitchFamily="34" charset="0"/>
              <a:buChar char="•"/>
            </a:pPr>
            <a:r>
              <a:rPr lang="en-US" sz="2800" dirty="0"/>
              <a:t>Chain attribute names with a dot in between</a:t>
            </a:r>
          </a:p>
          <a:p>
            <a:pPr marL="457200" indent="-457200">
              <a:buFont typeface="Arial" panose="020B0604020202020204" pitchFamily="34" charset="0"/>
              <a:buChar char="•"/>
            </a:pPr>
            <a:r>
              <a:rPr lang="en-US" sz="2800" dirty="0"/>
              <a:t>You can make the chain as long as you like!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p:txBody>
      </p:sp>
      <p:sp>
        <p:nvSpPr>
          <p:cNvPr id="4" name="Content Placeholder 5">
            <a:extLst>
              <a:ext uri="{FF2B5EF4-FFF2-40B4-BE49-F238E27FC236}">
                <a16:creationId xmlns:a16="http://schemas.microsoft.com/office/drawing/2014/main" id="{C0923EEC-1065-D01C-2F35-CD3DE7F9A16E}"/>
              </a:ext>
            </a:extLst>
          </p:cNvPr>
          <p:cNvSpPr txBox="1">
            <a:spLocks/>
          </p:cNvSpPr>
          <p:nvPr/>
        </p:nvSpPr>
        <p:spPr bwMode="gray">
          <a:xfrm>
            <a:off x="4257675" y="1557211"/>
            <a:ext cx="7372350" cy="2910507"/>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3200" dirty="0" err="1">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sp</a:t>
            </a:r>
            <a:r>
              <a:rPr lang="en-US" sz="32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{example*rule </a:t>
            </a:r>
          </a:p>
          <a:p>
            <a:pPr>
              <a:buFontTx/>
              <a:buNone/>
              <a:defRPr/>
            </a:pPr>
            <a:r>
              <a:rPr lang="en-US" sz="3200" dirty="0">
                <a:solidFill>
                  <a:srgbClr val="5A5A5A"/>
                </a:solidFill>
                <a:latin typeface="Consolas" panose="020B0609020204030204" pitchFamily="49" charset="0"/>
                <a:ea typeface="Menlo" panose="020B0609030804020204" pitchFamily="49" charset="0"/>
                <a:cs typeface="Menlo" panose="020B0609030804020204" pitchFamily="49" charset="0"/>
              </a:rPr>
              <a:t>    (</a:t>
            </a:r>
            <a:r>
              <a:rPr lang="en-US" sz="3200" dirty="0">
                <a:solidFill>
                  <a:srgbClr val="FF0000"/>
                </a:solidFill>
                <a:latin typeface="Consolas" panose="020B0609020204030204" pitchFamily="49" charset="0"/>
                <a:ea typeface="Menlo" panose="020B0609030804020204" pitchFamily="49" charset="0"/>
                <a:cs typeface="Menlo" panose="020B0609030804020204" pitchFamily="49" charset="0"/>
              </a:rPr>
              <a:t>state &lt;s&gt; </a:t>
            </a:r>
            <a:r>
              <a:rPr lang="en-US" sz="3200"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3200" dirty="0" err="1">
                <a:solidFill>
                  <a:srgbClr val="00B050"/>
                </a:solidFill>
                <a:latin typeface="Consolas" panose="020B0609020204030204" pitchFamily="49" charset="0"/>
                <a:ea typeface="Menlo" panose="020B0609030804020204" pitchFamily="49" charset="0"/>
                <a:cs typeface="Menlo" panose="020B0609030804020204" pitchFamily="49" charset="0"/>
              </a:rPr>
              <a:t>foo</a:t>
            </a:r>
            <a:r>
              <a:rPr lang="en-US" sz="3200" dirty="0" err="1">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3200" dirty="0" err="1">
                <a:solidFill>
                  <a:srgbClr val="00B050"/>
                </a:solidFill>
                <a:latin typeface="Consolas" panose="020B0609020204030204" pitchFamily="49" charset="0"/>
                <a:ea typeface="Menlo" panose="020B0609030804020204" pitchFamily="49" charset="0"/>
                <a:cs typeface="Menlo" panose="020B0609030804020204" pitchFamily="49" charset="0"/>
              </a:rPr>
              <a:t>bar</a:t>
            </a:r>
            <a:r>
              <a:rPr lang="en-US" sz="3200" dirty="0">
                <a:latin typeface="Consolas" panose="020B0609020204030204" pitchFamily="49" charset="0"/>
                <a:ea typeface="Menlo" panose="020B0609030804020204" pitchFamily="49" charset="0"/>
                <a:cs typeface="Menlo" panose="020B0609030804020204" pitchFamily="49" charset="0"/>
              </a:rPr>
              <a:t> </a:t>
            </a:r>
            <a:r>
              <a:rPr lang="en-US" sz="3200" dirty="0">
                <a:solidFill>
                  <a:srgbClr val="002060"/>
                </a:solidFill>
                <a:latin typeface="Consolas" panose="020B0609020204030204" pitchFamily="49" charset="0"/>
                <a:ea typeface="Menlo" panose="020B0609030804020204" pitchFamily="49" charset="0"/>
                <a:cs typeface="Menlo" panose="020B0609030804020204" pitchFamily="49" charset="0"/>
              </a:rPr>
              <a:t>|one|</a:t>
            </a:r>
            <a:r>
              <a:rPr lang="en-US" sz="3200" dirty="0">
                <a:latin typeface="Consolas" panose="020B0609020204030204" pitchFamily="49" charset="0"/>
                <a:ea typeface="Menlo" panose="020B0609030804020204" pitchFamily="49" charset="0"/>
                <a:cs typeface="Menlo" panose="020B0609030804020204" pitchFamily="49" charset="0"/>
              </a:rPr>
              <a:t>)</a:t>
            </a:r>
          </a:p>
          <a:p>
            <a:pPr>
              <a:buFontTx/>
              <a:buNone/>
              <a:defRPr/>
            </a:pPr>
            <a:r>
              <a:rPr lang="en-US" sz="32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32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rPr>
              <a:t>    (...) }</a:t>
            </a:r>
            <a:endParaRPr lang="en-US" sz="2400" dirty="0">
              <a:solidFill>
                <a:schemeClr val="bg1">
                  <a:lumMod val="75000"/>
                </a:schemeClr>
              </a:solidFill>
              <a:latin typeface="Consolas" panose="020B0609020204030204" pitchFamily="49" charset="0"/>
              <a:ea typeface="Menlo" panose="020B0609030804020204" pitchFamily="49" charset="0"/>
              <a:cs typeface="Menlo" panose="020B0609030804020204" pitchFamily="49" charset="0"/>
            </a:endParaRPr>
          </a:p>
          <a:p>
            <a:endParaRPr lang="en-US" sz="1600" dirty="0">
              <a:latin typeface="Consolas" panose="020B0609020204030204" pitchFamily="49" charset="0"/>
            </a:endParaRPr>
          </a:p>
        </p:txBody>
      </p:sp>
      <p:cxnSp>
        <p:nvCxnSpPr>
          <p:cNvPr id="8" name="Straight Arrow Connector 7">
            <a:extLst>
              <a:ext uri="{FF2B5EF4-FFF2-40B4-BE49-F238E27FC236}">
                <a16:creationId xmlns:a16="http://schemas.microsoft.com/office/drawing/2014/main" id="{C3DF47EE-3FEA-3191-0D0C-05D56EF3FD8D}"/>
              </a:ext>
            </a:extLst>
          </p:cNvPr>
          <p:cNvCxnSpPr>
            <a:cxnSpLocks/>
            <a:endCxn id="9" idx="2"/>
          </p:cNvCxnSpPr>
          <p:nvPr/>
        </p:nvCxnSpPr>
        <p:spPr bwMode="gray">
          <a:xfrm flipV="1">
            <a:off x="6132312" y="4995722"/>
            <a:ext cx="1003464" cy="402034"/>
          </a:xfrm>
          <a:prstGeom prst="straightConnector1">
            <a:avLst/>
          </a:prstGeom>
          <a:ln w="7620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A2F3CA9-AB41-E8E5-FF4C-EC5D8F6555DE}"/>
              </a:ext>
            </a:extLst>
          </p:cNvPr>
          <p:cNvSpPr/>
          <p:nvPr/>
        </p:nvSpPr>
        <p:spPr bwMode="gray">
          <a:xfrm>
            <a:off x="7135776" y="4808664"/>
            <a:ext cx="374116" cy="374116"/>
          </a:xfrm>
          <a:prstGeom prst="ellipse">
            <a:avLst/>
          </a:prstGeom>
          <a:solidFill>
            <a:schemeClr val="bg2"/>
          </a:solidFill>
          <a:ln w="571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sp>
        <p:nvSpPr>
          <p:cNvPr id="12" name="Oval 11">
            <a:extLst>
              <a:ext uri="{FF2B5EF4-FFF2-40B4-BE49-F238E27FC236}">
                <a16:creationId xmlns:a16="http://schemas.microsoft.com/office/drawing/2014/main" id="{9100D689-2959-4DE3-1F71-004043929215}"/>
              </a:ext>
            </a:extLst>
          </p:cNvPr>
          <p:cNvSpPr/>
          <p:nvPr/>
        </p:nvSpPr>
        <p:spPr bwMode="gray">
          <a:xfrm>
            <a:off x="7123814" y="5864572"/>
            <a:ext cx="374116" cy="374116"/>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cxnSp>
        <p:nvCxnSpPr>
          <p:cNvPr id="13" name="Straight Arrow Connector 12">
            <a:extLst>
              <a:ext uri="{FF2B5EF4-FFF2-40B4-BE49-F238E27FC236}">
                <a16:creationId xmlns:a16="http://schemas.microsoft.com/office/drawing/2014/main" id="{8A2DC5D9-26EA-657E-88AF-D63BDECBFD9B}"/>
              </a:ext>
            </a:extLst>
          </p:cNvPr>
          <p:cNvCxnSpPr>
            <a:cxnSpLocks/>
            <a:endCxn id="12" idx="2"/>
          </p:cNvCxnSpPr>
          <p:nvPr/>
        </p:nvCxnSpPr>
        <p:spPr bwMode="gray">
          <a:xfrm>
            <a:off x="6132312" y="5397756"/>
            <a:ext cx="991502" cy="653874"/>
          </a:xfrm>
          <a:prstGeom prst="straightConnector1">
            <a:avLst/>
          </a:prstGeom>
          <a:ln w="28575"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02B0D812-E88E-12A5-E141-21C7FC5A2E95}"/>
              </a:ext>
            </a:extLst>
          </p:cNvPr>
          <p:cNvSpPr/>
          <p:nvPr/>
        </p:nvSpPr>
        <p:spPr bwMode="gray">
          <a:xfrm>
            <a:off x="8456540" y="6193412"/>
            <a:ext cx="374116" cy="374116"/>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sp>
        <p:nvSpPr>
          <p:cNvPr id="18" name="Oval 17">
            <a:extLst>
              <a:ext uri="{FF2B5EF4-FFF2-40B4-BE49-F238E27FC236}">
                <a16:creationId xmlns:a16="http://schemas.microsoft.com/office/drawing/2014/main" id="{E2DC79A8-549E-EBF2-D551-6079691A60ED}"/>
              </a:ext>
            </a:extLst>
          </p:cNvPr>
          <p:cNvSpPr/>
          <p:nvPr/>
        </p:nvSpPr>
        <p:spPr bwMode="gray">
          <a:xfrm>
            <a:off x="8456540" y="5572733"/>
            <a:ext cx="374116" cy="374116"/>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sp>
        <p:nvSpPr>
          <p:cNvPr id="20" name="Oval 19">
            <a:extLst>
              <a:ext uri="{FF2B5EF4-FFF2-40B4-BE49-F238E27FC236}">
                <a16:creationId xmlns:a16="http://schemas.microsoft.com/office/drawing/2014/main" id="{14951E34-B374-39B8-CB79-DB957AC659CA}"/>
              </a:ext>
            </a:extLst>
          </p:cNvPr>
          <p:cNvSpPr/>
          <p:nvPr/>
        </p:nvSpPr>
        <p:spPr bwMode="gray">
          <a:xfrm>
            <a:off x="8456540" y="4434548"/>
            <a:ext cx="374116" cy="374116"/>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ysClr val="windowText" lastClr="000000"/>
              </a:solidFill>
            </a:endParaRPr>
          </a:p>
        </p:txBody>
      </p:sp>
      <p:cxnSp>
        <p:nvCxnSpPr>
          <p:cNvPr id="21" name="Straight Arrow Connector 20">
            <a:extLst>
              <a:ext uri="{FF2B5EF4-FFF2-40B4-BE49-F238E27FC236}">
                <a16:creationId xmlns:a16="http://schemas.microsoft.com/office/drawing/2014/main" id="{232DD7DD-319D-ED51-3C7F-E65E4C6AD731}"/>
              </a:ext>
            </a:extLst>
          </p:cNvPr>
          <p:cNvCxnSpPr>
            <a:cxnSpLocks/>
            <a:stCxn id="9" idx="6"/>
            <a:endCxn id="20" idx="2"/>
          </p:cNvCxnSpPr>
          <p:nvPr/>
        </p:nvCxnSpPr>
        <p:spPr bwMode="gray">
          <a:xfrm flipV="1">
            <a:off x="7509892" y="4621606"/>
            <a:ext cx="946648" cy="374116"/>
          </a:xfrm>
          <a:prstGeom prst="straightConnector1">
            <a:avLst/>
          </a:prstGeom>
          <a:ln w="28575"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92BECB6-21C3-E10E-57B5-EA2057E3050D}"/>
              </a:ext>
            </a:extLst>
          </p:cNvPr>
          <p:cNvCxnSpPr>
            <a:cxnSpLocks/>
            <a:stCxn id="9" idx="6"/>
            <a:endCxn id="49" idx="1"/>
          </p:cNvCxnSpPr>
          <p:nvPr/>
        </p:nvCxnSpPr>
        <p:spPr bwMode="gray">
          <a:xfrm>
            <a:off x="7509892" y="4995722"/>
            <a:ext cx="934929" cy="217241"/>
          </a:xfrm>
          <a:prstGeom prst="straightConnector1">
            <a:avLst/>
          </a:prstGeom>
          <a:ln w="7620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B3854F-ACCB-BF4E-D606-07CFD4562ED7}"/>
              </a:ext>
            </a:extLst>
          </p:cNvPr>
          <p:cNvCxnSpPr>
            <a:cxnSpLocks/>
            <a:stCxn id="12" idx="6"/>
            <a:endCxn id="18" idx="2"/>
          </p:cNvCxnSpPr>
          <p:nvPr/>
        </p:nvCxnSpPr>
        <p:spPr bwMode="gray">
          <a:xfrm flipV="1">
            <a:off x="7497930" y="5759791"/>
            <a:ext cx="958610" cy="291839"/>
          </a:xfrm>
          <a:prstGeom prst="straightConnector1">
            <a:avLst/>
          </a:prstGeom>
          <a:ln w="28575"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F95FCE-F576-F8E3-67CC-78D6F162D086}"/>
              </a:ext>
            </a:extLst>
          </p:cNvPr>
          <p:cNvCxnSpPr>
            <a:cxnSpLocks/>
            <a:stCxn id="12" idx="6"/>
            <a:endCxn id="17" idx="2"/>
          </p:cNvCxnSpPr>
          <p:nvPr/>
        </p:nvCxnSpPr>
        <p:spPr bwMode="gray">
          <a:xfrm>
            <a:off x="7497930" y="6051630"/>
            <a:ext cx="958610" cy="328840"/>
          </a:xfrm>
          <a:prstGeom prst="straightConnector1">
            <a:avLst/>
          </a:prstGeom>
          <a:ln w="28575"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18CA7BE-FDC5-529D-F250-5A9ED0520183}"/>
              </a:ext>
            </a:extLst>
          </p:cNvPr>
          <p:cNvSpPr txBox="1"/>
          <p:nvPr/>
        </p:nvSpPr>
        <p:spPr bwMode="gray">
          <a:xfrm rot="20402041">
            <a:off x="6510694" y="5213126"/>
            <a:ext cx="359073" cy="276999"/>
          </a:xfrm>
          <a:prstGeom prst="rect">
            <a:avLst/>
          </a:prstGeom>
          <a:noFill/>
        </p:spPr>
        <p:txBody>
          <a:bodyPr vert="horz" wrap="none" lIns="0" tIns="0" rIns="0" bIns="0" rtlCol="0">
            <a:spAutoFit/>
          </a:bodyPr>
          <a:lstStyle/>
          <a:p>
            <a:pPr algn="l">
              <a:spcBef>
                <a:spcPts val="600"/>
              </a:spcBef>
            </a:pPr>
            <a:r>
              <a:rPr lang="en-US" b="1" dirty="0">
                <a:solidFill>
                  <a:srgbClr val="00B050"/>
                </a:solidFill>
              </a:rPr>
              <a:t>foo</a:t>
            </a:r>
          </a:p>
        </p:txBody>
      </p:sp>
      <p:sp>
        <p:nvSpPr>
          <p:cNvPr id="15" name="TextBox 14">
            <a:extLst>
              <a:ext uri="{FF2B5EF4-FFF2-40B4-BE49-F238E27FC236}">
                <a16:creationId xmlns:a16="http://schemas.microsoft.com/office/drawing/2014/main" id="{3C102EB2-336A-791C-7412-CBD0F88A6770}"/>
              </a:ext>
            </a:extLst>
          </p:cNvPr>
          <p:cNvSpPr txBox="1"/>
          <p:nvPr/>
        </p:nvSpPr>
        <p:spPr bwMode="gray">
          <a:xfrm rot="900923">
            <a:off x="7677534" y="5123796"/>
            <a:ext cx="359073" cy="276999"/>
          </a:xfrm>
          <a:prstGeom prst="rect">
            <a:avLst/>
          </a:prstGeom>
          <a:noFill/>
        </p:spPr>
        <p:txBody>
          <a:bodyPr vert="horz" wrap="none" lIns="0" tIns="0" rIns="0" bIns="0" rtlCol="0">
            <a:spAutoFit/>
          </a:bodyPr>
          <a:lstStyle/>
          <a:p>
            <a:pPr algn="l">
              <a:spcBef>
                <a:spcPts val="600"/>
              </a:spcBef>
            </a:pPr>
            <a:r>
              <a:rPr lang="en-US" b="1" dirty="0">
                <a:solidFill>
                  <a:srgbClr val="00B050"/>
                </a:solidFill>
              </a:rPr>
              <a:t>bar</a:t>
            </a:r>
          </a:p>
        </p:txBody>
      </p:sp>
      <p:sp>
        <p:nvSpPr>
          <p:cNvPr id="49" name="TextBox 48">
            <a:extLst>
              <a:ext uri="{FF2B5EF4-FFF2-40B4-BE49-F238E27FC236}">
                <a16:creationId xmlns:a16="http://schemas.microsoft.com/office/drawing/2014/main" id="{F09A9E89-BAAE-8C7A-23D3-5FE391C59E43}"/>
              </a:ext>
            </a:extLst>
          </p:cNvPr>
          <p:cNvSpPr txBox="1"/>
          <p:nvPr/>
        </p:nvSpPr>
        <p:spPr bwMode="gray">
          <a:xfrm>
            <a:off x="8444821" y="5059074"/>
            <a:ext cx="771670" cy="307777"/>
          </a:xfrm>
          <a:prstGeom prst="rect">
            <a:avLst/>
          </a:prstGeom>
          <a:noFill/>
        </p:spPr>
        <p:txBody>
          <a:bodyPr vert="horz" wrap="square" lIns="0" tIns="0" rIns="0" bIns="0" rtlCol="0">
            <a:spAutoFit/>
          </a:bodyPr>
          <a:lstStyle/>
          <a:p>
            <a:pPr algn="l">
              <a:spcBef>
                <a:spcPts val="600"/>
              </a:spcBef>
            </a:pPr>
            <a:r>
              <a:rPr lang="en-US" sz="2000" b="1" dirty="0">
                <a:solidFill>
                  <a:srgbClr val="002060"/>
                </a:solidFill>
              </a:rPr>
              <a:t>“one”</a:t>
            </a:r>
          </a:p>
        </p:txBody>
      </p:sp>
      <p:sp>
        <p:nvSpPr>
          <p:cNvPr id="63" name="Oval 62">
            <a:extLst>
              <a:ext uri="{FF2B5EF4-FFF2-40B4-BE49-F238E27FC236}">
                <a16:creationId xmlns:a16="http://schemas.microsoft.com/office/drawing/2014/main" id="{B47D7713-5F3F-7F92-7B91-EC280C7D58C2}"/>
              </a:ext>
            </a:extLst>
          </p:cNvPr>
          <p:cNvSpPr/>
          <p:nvPr/>
        </p:nvSpPr>
        <p:spPr bwMode="gray">
          <a:xfrm>
            <a:off x="5374145" y="5210698"/>
            <a:ext cx="758167" cy="374116"/>
          </a:xfrm>
          <a:prstGeom prst="ellipse">
            <a:avLst/>
          </a:prstGeom>
          <a:solidFill>
            <a:schemeClr val="bg2"/>
          </a:solidFill>
          <a:ln w="571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1" dirty="0">
                <a:solidFill>
                  <a:schemeClr val="accent6"/>
                </a:solidFill>
              </a:rPr>
              <a:t>root</a:t>
            </a:r>
            <a:endParaRPr lang="en-US" sz="1400" b="1" i="0" u="none" baseline="0" dirty="0">
              <a:solidFill>
                <a:schemeClr val="accent6"/>
              </a:solidFill>
            </a:endParaRPr>
          </a:p>
        </p:txBody>
      </p:sp>
      <p:sp>
        <p:nvSpPr>
          <p:cNvPr id="5" name="Rectangle 4">
            <a:extLst>
              <a:ext uri="{FF2B5EF4-FFF2-40B4-BE49-F238E27FC236}">
                <a16:creationId xmlns:a16="http://schemas.microsoft.com/office/drawing/2014/main" id="{0DD12A38-7F28-3616-BEDC-0D41D6C9C279}"/>
              </a:ext>
            </a:extLst>
          </p:cNvPr>
          <p:cNvSpPr/>
          <p:nvPr/>
        </p:nvSpPr>
        <p:spPr bwMode="gray">
          <a:xfrm>
            <a:off x="7647781" y="448356"/>
            <a:ext cx="3480390" cy="912385"/>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This is equivalent to the rule on the previous slide.</a:t>
            </a:r>
            <a:endParaRPr lang="en-US" sz="2000" b="1" i="1" dirty="0">
              <a:solidFill>
                <a:schemeClr val="accent6"/>
              </a:solidFill>
              <a:latin typeface="+mj-lt"/>
              <a:ea typeface="Menlo" panose="020B0609030804020204" pitchFamily="49" charset="0"/>
              <a:cs typeface="Menlo" panose="020B0609030804020204" pitchFamily="49" charset="0"/>
            </a:endParaRPr>
          </a:p>
        </p:txBody>
      </p:sp>
      <p:cxnSp>
        <p:nvCxnSpPr>
          <p:cNvPr id="6" name="Straight Connector 5">
            <a:extLst>
              <a:ext uri="{FF2B5EF4-FFF2-40B4-BE49-F238E27FC236}">
                <a16:creationId xmlns:a16="http://schemas.microsoft.com/office/drawing/2014/main" id="{BE6642F5-6455-DD79-EADF-2B8824FC3AC7}"/>
              </a:ext>
            </a:extLst>
          </p:cNvPr>
          <p:cNvCxnSpPr>
            <a:cxnSpLocks/>
            <a:stCxn id="5" idx="2"/>
          </p:cNvCxnSpPr>
          <p:nvPr/>
        </p:nvCxnSpPr>
        <p:spPr bwMode="gray">
          <a:xfrm flipH="1">
            <a:off x="9007366" y="1360741"/>
            <a:ext cx="380610" cy="616482"/>
          </a:xfrm>
          <a:prstGeom prst="line">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216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F9E611-0E80-F858-3FE2-190C17101376}"/>
              </a:ext>
            </a:extLst>
          </p:cNvPr>
          <p:cNvSpPr>
            <a:spLocks noGrp="1"/>
          </p:cNvSpPr>
          <p:nvPr>
            <p:ph type="title"/>
          </p:nvPr>
        </p:nvSpPr>
        <p:spPr>
          <a:xfrm>
            <a:off x="1752600" y="3212854"/>
            <a:ext cx="8686800" cy="761747"/>
          </a:xfrm>
        </p:spPr>
        <p:txBody>
          <a:bodyPr/>
          <a:lstStyle/>
          <a:p>
            <a:r>
              <a:rPr lang="en-US" dirty="0"/>
              <a:t>Using the Input Link</a:t>
            </a:r>
          </a:p>
        </p:txBody>
      </p:sp>
      <p:sp>
        <p:nvSpPr>
          <p:cNvPr id="5" name="Text Placeholder 4">
            <a:extLst>
              <a:ext uri="{FF2B5EF4-FFF2-40B4-BE49-F238E27FC236}">
                <a16:creationId xmlns:a16="http://schemas.microsoft.com/office/drawing/2014/main" id="{F4160060-F218-F355-EFD7-131D0E4A1995}"/>
              </a:ext>
            </a:extLst>
          </p:cNvPr>
          <p:cNvSpPr>
            <a:spLocks noGrp="1"/>
          </p:cNvSpPr>
          <p:nvPr>
            <p:ph type="body" idx="1"/>
          </p:nvPr>
        </p:nvSpPr>
        <p:spPr/>
        <p:txBody>
          <a:bodyPr/>
          <a:lstStyle/>
          <a:p>
            <a:r>
              <a:rPr lang="en-US" dirty="0"/>
              <a:t>To receive input from the environment</a:t>
            </a:r>
          </a:p>
        </p:txBody>
      </p:sp>
    </p:spTree>
    <p:extLst>
      <p:ext uri="{BB962C8B-B14F-4D97-AF65-F5344CB8AC3E}">
        <p14:creationId xmlns:p14="http://schemas.microsoft.com/office/powerpoint/2010/main" val="1300412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89BC0E-6105-9E73-000B-5963FD9D1914}"/>
              </a:ext>
            </a:extLst>
          </p:cNvPr>
          <p:cNvSpPr>
            <a:spLocks noGrp="1"/>
          </p:cNvSpPr>
          <p:nvPr>
            <p:ph type="title"/>
          </p:nvPr>
        </p:nvSpPr>
        <p:spPr/>
        <p:txBody>
          <a:bodyPr/>
          <a:lstStyle/>
          <a:p>
            <a:r>
              <a:rPr lang="en-US" dirty="0"/>
              <a:t>The </a:t>
            </a:r>
            <a:r>
              <a:rPr lang="en-US" dirty="0">
                <a:latin typeface="Consolas" panose="020B0609020204030204" pitchFamily="49" charset="0"/>
                <a:ea typeface="Menlo" panose="020B0609030804020204" pitchFamily="49" charset="0"/>
                <a:cs typeface="Menlo" panose="020B0609030804020204" pitchFamily="49" charset="0"/>
              </a:rPr>
              <a:t>io</a:t>
            </a:r>
            <a:r>
              <a:rPr lang="en-US" dirty="0"/>
              <a:t> Structure</a:t>
            </a:r>
          </a:p>
        </p:txBody>
      </p:sp>
      <p:sp>
        <p:nvSpPr>
          <p:cNvPr id="2" name="Content Placeholder 1">
            <a:extLst>
              <a:ext uri="{FF2B5EF4-FFF2-40B4-BE49-F238E27FC236}">
                <a16:creationId xmlns:a16="http://schemas.microsoft.com/office/drawing/2014/main" id="{7B54DA62-2456-07D5-AF3B-CD555A6C4301}"/>
              </a:ext>
            </a:extLst>
          </p:cNvPr>
          <p:cNvSpPr>
            <a:spLocks noGrp="1"/>
          </p:cNvSpPr>
          <p:nvPr>
            <p:ph idx="1"/>
          </p:nvPr>
        </p:nvSpPr>
        <p:spPr>
          <a:xfrm>
            <a:off x="941832" y="1557210"/>
            <a:ext cx="4617720" cy="3930085"/>
          </a:xfrm>
        </p:spPr>
        <p:txBody>
          <a:bodyPr/>
          <a:lstStyle/>
          <a:p>
            <a:r>
              <a:rPr lang="en-US" dirty="0"/>
              <a:t>Soar provides the WMEs shown on the right</a:t>
            </a:r>
          </a:p>
          <a:p>
            <a:pPr marL="285750" indent="-285750">
              <a:buFont typeface="Arial" panose="020B0604020202020204" pitchFamily="34" charset="0"/>
              <a:buChar char="•"/>
            </a:pPr>
            <a:r>
              <a:rPr lang="en-US" b="1" dirty="0" err="1">
                <a:latin typeface="Consolas" panose="020B0609020204030204" pitchFamily="49" charset="0"/>
                <a:ea typeface="Menlo" panose="020B0609030804020204" pitchFamily="49" charset="0"/>
                <a:cs typeface="Menlo" panose="020B0609030804020204" pitchFamily="49" charset="0"/>
              </a:rPr>
              <a:t>io.input</a:t>
            </a:r>
            <a:r>
              <a:rPr lang="en-US" b="1" dirty="0">
                <a:latin typeface="Consolas" panose="020B0609020204030204" pitchFamily="49" charset="0"/>
                <a:ea typeface="Menlo" panose="020B0609030804020204" pitchFamily="49" charset="0"/>
                <a:cs typeface="Menlo" panose="020B0609030804020204" pitchFamily="49" charset="0"/>
              </a:rPr>
              <a:t>-link</a:t>
            </a:r>
          </a:p>
          <a:p>
            <a:pPr marL="514350" lvl="1" indent="-285750"/>
            <a:r>
              <a:rPr lang="en-US" dirty="0"/>
              <a:t>Any input sent to Soar appears here</a:t>
            </a:r>
          </a:p>
          <a:p>
            <a:pPr marL="514350" lvl="1" indent="-285750"/>
            <a:r>
              <a:rPr lang="en-US" dirty="0"/>
              <a:t>Input must be created by an outside program that interfaces with Soar</a:t>
            </a:r>
          </a:p>
          <a:p>
            <a:pPr marL="285750" indent="-285750">
              <a:buFont typeface="Arial" panose="020B0604020202020204" pitchFamily="34" charset="0"/>
              <a:buChar char="•"/>
            </a:pPr>
            <a:r>
              <a:rPr lang="en-US" b="1" dirty="0" err="1">
                <a:latin typeface="Consolas" panose="020B0609020204030204" pitchFamily="49" charset="0"/>
                <a:ea typeface="Menlo" panose="020B0609030804020204" pitchFamily="49" charset="0"/>
                <a:cs typeface="Menlo" panose="020B0609030804020204" pitchFamily="49" charset="0"/>
              </a:rPr>
              <a:t>io.output</a:t>
            </a:r>
            <a:r>
              <a:rPr lang="en-US" b="1" dirty="0">
                <a:latin typeface="Consolas" panose="020B0609020204030204" pitchFamily="49" charset="0"/>
                <a:ea typeface="Menlo" panose="020B0609030804020204" pitchFamily="49" charset="0"/>
                <a:cs typeface="Menlo" panose="020B0609030804020204" pitchFamily="49" charset="0"/>
              </a:rPr>
              <a:t>-link</a:t>
            </a:r>
          </a:p>
          <a:p>
            <a:pPr marL="514350" lvl="1" indent="-285750"/>
            <a:r>
              <a:rPr lang="en-US" dirty="0"/>
              <a:t>The agent puts WMEs here to send them to the environment</a:t>
            </a:r>
          </a:p>
          <a:p>
            <a:pPr marL="514350" lvl="1" indent="-285750"/>
            <a:r>
              <a:rPr lang="en-US" dirty="0"/>
              <a:t>Output must be interpreted by an outside program that interfaces with Soar</a:t>
            </a:r>
          </a:p>
          <a:p>
            <a:pPr marL="514350" lvl="1" indent="-285750"/>
            <a:endParaRPr lang="en-US" dirty="0"/>
          </a:p>
          <a:p>
            <a:pPr marL="285750" indent="-285750">
              <a:buFont typeface="Arial" panose="020B0604020202020204" pitchFamily="34" charset="0"/>
              <a:buChar char="•"/>
            </a:pPr>
            <a:endParaRPr lang="en-US" dirty="0"/>
          </a:p>
        </p:txBody>
      </p:sp>
      <p:grpSp>
        <p:nvGrpSpPr>
          <p:cNvPr id="58" name="Group 57">
            <a:extLst>
              <a:ext uri="{FF2B5EF4-FFF2-40B4-BE49-F238E27FC236}">
                <a16:creationId xmlns:a16="http://schemas.microsoft.com/office/drawing/2014/main" id="{9873266D-479F-48BE-1FBA-FB2EAA61D513}"/>
              </a:ext>
            </a:extLst>
          </p:cNvPr>
          <p:cNvGrpSpPr/>
          <p:nvPr/>
        </p:nvGrpSpPr>
        <p:grpSpPr>
          <a:xfrm>
            <a:off x="5745265" y="1998035"/>
            <a:ext cx="6136201" cy="1769015"/>
            <a:chOff x="5745265" y="1504259"/>
            <a:chExt cx="6136201" cy="1769015"/>
          </a:xfrm>
        </p:grpSpPr>
        <p:sp>
          <p:nvSpPr>
            <p:cNvPr id="5" name="Oval 4">
              <a:extLst>
                <a:ext uri="{FF2B5EF4-FFF2-40B4-BE49-F238E27FC236}">
                  <a16:creationId xmlns:a16="http://schemas.microsoft.com/office/drawing/2014/main" id="{4B8F0994-C5CF-0D1A-01E3-0B3E47787440}"/>
                </a:ext>
              </a:extLst>
            </p:cNvPr>
            <p:cNvSpPr/>
            <p:nvPr/>
          </p:nvSpPr>
          <p:spPr bwMode="gray">
            <a:xfrm>
              <a:off x="5745265" y="1557210"/>
              <a:ext cx="88718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dirty="0">
                  <a:solidFill>
                    <a:schemeClr val="accent6"/>
                  </a:solidFill>
                </a:rPr>
                <a:t>root</a:t>
              </a:r>
              <a:endParaRPr lang="en-US" sz="2000" b="0" i="0" u="none" baseline="0" dirty="0">
                <a:solidFill>
                  <a:schemeClr val="accent6"/>
                </a:solidFill>
              </a:endParaRPr>
            </a:p>
          </p:txBody>
        </p:sp>
        <p:cxnSp>
          <p:nvCxnSpPr>
            <p:cNvPr id="6" name="Straight Arrow Connector 5">
              <a:extLst>
                <a:ext uri="{FF2B5EF4-FFF2-40B4-BE49-F238E27FC236}">
                  <a16:creationId xmlns:a16="http://schemas.microsoft.com/office/drawing/2014/main" id="{A8EA4728-F8CA-8165-D4B3-904D891AD319}"/>
                </a:ext>
              </a:extLst>
            </p:cNvPr>
            <p:cNvCxnSpPr>
              <a:cxnSpLocks/>
              <a:stCxn id="5" idx="6"/>
              <a:endCxn id="7" idx="2"/>
            </p:cNvCxnSpPr>
            <p:nvPr/>
          </p:nvCxnSpPr>
          <p:spPr bwMode="gray">
            <a:xfrm>
              <a:off x="6632450" y="1815893"/>
              <a:ext cx="663602" cy="3959"/>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3029CD23-718A-0B31-47F7-2234B6D2FDFD}"/>
                </a:ext>
              </a:extLst>
            </p:cNvPr>
            <p:cNvSpPr/>
            <p:nvPr/>
          </p:nvSpPr>
          <p:spPr bwMode="gray">
            <a:xfrm>
              <a:off x="7296052" y="1561169"/>
              <a:ext cx="51736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600" i="0" u="none" baseline="0" dirty="0">
                  <a:solidFill>
                    <a:schemeClr val="accent6"/>
                  </a:solidFill>
                </a:rPr>
                <a:t>I1</a:t>
              </a:r>
            </a:p>
          </p:txBody>
        </p:sp>
        <p:sp>
          <p:nvSpPr>
            <p:cNvPr id="8" name="Oval 7">
              <a:extLst>
                <a:ext uri="{FF2B5EF4-FFF2-40B4-BE49-F238E27FC236}">
                  <a16:creationId xmlns:a16="http://schemas.microsoft.com/office/drawing/2014/main" id="{11758C7B-3E9F-EBB1-6687-D9471CA9908C}"/>
                </a:ext>
              </a:extLst>
            </p:cNvPr>
            <p:cNvSpPr/>
            <p:nvPr/>
          </p:nvSpPr>
          <p:spPr bwMode="gray">
            <a:xfrm>
              <a:off x="9241290" y="2737593"/>
              <a:ext cx="51736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600" b="0" i="0" u="none" baseline="0" dirty="0">
                  <a:solidFill>
                    <a:schemeClr val="accent6"/>
                  </a:solidFill>
                </a:rPr>
                <a:t>I3</a:t>
              </a:r>
            </a:p>
          </p:txBody>
        </p:sp>
        <p:sp>
          <p:nvSpPr>
            <p:cNvPr id="11" name="Oval 10">
              <a:extLst>
                <a:ext uri="{FF2B5EF4-FFF2-40B4-BE49-F238E27FC236}">
                  <a16:creationId xmlns:a16="http://schemas.microsoft.com/office/drawing/2014/main" id="{F3069BFA-65C3-9F89-2C9F-E1AFAB339DD7}"/>
                </a:ext>
              </a:extLst>
            </p:cNvPr>
            <p:cNvSpPr/>
            <p:nvPr/>
          </p:nvSpPr>
          <p:spPr bwMode="gray">
            <a:xfrm>
              <a:off x="9241291" y="1561169"/>
              <a:ext cx="51736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600" i="0" u="none" baseline="0" dirty="0">
                  <a:solidFill>
                    <a:schemeClr val="accent6"/>
                  </a:solidFill>
                </a:rPr>
                <a:t>I2</a:t>
              </a:r>
            </a:p>
          </p:txBody>
        </p:sp>
        <p:cxnSp>
          <p:nvCxnSpPr>
            <p:cNvPr id="13" name="Straight Arrow Connector 12">
              <a:extLst>
                <a:ext uri="{FF2B5EF4-FFF2-40B4-BE49-F238E27FC236}">
                  <a16:creationId xmlns:a16="http://schemas.microsoft.com/office/drawing/2014/main" id="{7969E6E9-981E-6E5F-17AE-650CF697221D}"/>
                </a:ext>
              </a:extLst>
            </p:cNvPr>
            <p:cNvCxnSpPr>
              <a:cxnSpLocks/>
              <a:stCxn id="7" idx="6"/>
              <a:endCxn id="11" idx="2"/>
            </p:cNvCxnSpPr>
            <p:nvPr/>
          </p:nvCxnSpPr>
          <p:spPr bwMode="gray">
            <a:xfrm>
              <a:off x="7813417" y="1819852"/>
              <a:ext cx="1427874" cy="0"/>
            </a:xfrm>
            <a:prstGeom prst="straightConnector1">
              <a:avLst/>
            </a:prstGeom>
            <a:ln w="5715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F9511F9-18FF-12C4-AB52-993ACE809348}"/>
                </a:ext>
              </a:extLst>
            </p:cNvPr>
            <p:cNvSpPr txBox="1"/>
            <p:nvPr/>
          </p:nvSpPr>
          <p:spPr bwMode="gray">
            <a:xfrm>
              <a:off x="6766922" y="1504259"/>
              <a:ext cx="300251"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io</a:t>
              </a:r>
            </a:p>
          </p:txBody>
        </p:sp>
        <p:cxnSp>
          <p:nvCxnSpPr>
            <p:cNvPr id="36" name="Elbow Connector 35">
              <a:extLst>
                <a:ext uri="{FF2B5EF4-FFF2-40B4-BE49-F238E27FC236}">
                  <a16:creationId xmlns:a16="http://schemas.microsoft.com/office/drawing/2014/main" id="{2A500ABF-45F3-9047-608A-4E6471BF9455}"/>
                </a:ext>
              </a:extLst>
            </p:cNvPr>
            <p:cNvCxnSpPr>
              <a:stCxn id="7" idx="4"/>
              <a:endCxn id="8" idx="2"/>
            </p:cNvCxnSpPr>
            <p:nvPr/>
          </p:nvCxnSpPr>
          <p:spPr bwMode="gray">
            <a:xfrm rot="16200000" flipH="1">
              <a:off x="7939141" y="1694127"/>
              <a:ext cx="917742" cy="1686555"/>
            </a:xfrm>
            <a:prstGeom prst="bentConnector2">
              <a:avLst/>
            </a:prstGeom>
            <a:ln w="5715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272379A-F011-721C-BDE6-680DCE8C8692}"/>
                </a:ext>
              </a:extLst>
            </p:cNvPr>
            <p:cNvSpPr txBox="1"/>
            <p:nvPr/>
          </p:nvSpPr>
          <p:spPr bwMode="gray">
            <a:xfrm>
              <a:off x="7947889" y="1504259"/>
              <a:ext cx="1030320"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input-link</a:t>
              </a:r>
            </a:p>
          </p:txBody>
        </p:sp>
        <p:sp>
          <p:nvSpPr>
            <p:cNvPr id="38" name="TextBox 37">
              <a:extLst>
                <a:ext uri="{FF2B5EF4-FFF2-40B4-BE49-F238E27FC236}">
                  <a16:creationId xmlns:a16="http://schemas.microsoft.com/office/drawing/2014/main" id="{956CB594-D355-749F-0601-7CA5DF769871}"/>
                </a:ext>
              </a:extLst>
            </p:cNvPr>
            <p:cNvSpPr txBox="1"/>
            <p:nvPr/>
          </p:nvSpPr>
          <p:spPr bwMode="gray">
            <a:xfrm>
              <a:off x="7813417" y="2620282"/>
              <a:ext cx="1299264"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output-link</a:t>
              </a:r>
            </a:p>
          </p:txBody>
        </p:sp>
        <p:cxnSp>
          <p:nvCxnSpPr>
            <p:cNvPr id="45" name="Straight Arrow Connector 44">
              <a:extLst>
                <a:ext uri="{FF2B5EF4-FFF2-40B4-BE49-F238E27FC236}">
                  <a16:creationId xmlns:a16="http://schemas.microsoft.com/office/drawing/2014/main" id="{7ACE33E2-F07C-6D04-24F7-CDCE3DC488C8}"/>
                </a:ext>
              </a:extLst>
            </p:cNvPr>
            <p:cNvCxnSpPr>
              <a:cxnSpLocks/>
              <a:stCxn id="11" idx="6"/>
            </p:cNvCxnSpPr>
            <p:nvPr/>
          </p:nvCxnSpPr>
          <p:spPr bwMode="gray">
            <a:xfrm>
              <a:off x="9758656" y="1819852"/>
              <a:ext cx="760354" cy="0"/>
            </a:xfrm>
            <a:prstGeom prst="straightConnector1">
              <a:avLst/>
            </a:prstGeom>
            <a:ln w="38100" cap="rnd">
              <a:solidFill>
                <a:schemeClr val="bg1">
                  <a:lumMod val="50000"/>
                </a:schemeClr>
              </a:solidFill>
              <a:prstDash val="lgDashDotDot"/>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DF80833-C449-9B5C-351E-0472F51B912B}"/>
                </a:ext>
              </a:extLst>
            </p:cNvPr>
            <p:cNvSpPr txBox="1"/>
            <p:nvPr/>
          </p:nvSpPr>
          <p:spPr bwMode="gray">
            <a:xfrm>
              <a:off x="10619594" y="1588377"/>
              <a:ext cx="1124712" cy="553998"/>
            </a:xfrm>
            <a:prstGeom prst="rect">
              <a:avLst/>
            </a:prstGeom>
            <a:noFill/>
          </p:spPr>
          <p:txBody>
            <a:bodyPr vert="horz" wrap="square" lIns="0" tIns="0" rIns="0" bIns="0" rtlCol="0">
              <a:spAutoFit/>
            </a:bodyPr>
            <a:lstStyle/>
            <a:p>
              <a:pPr algn="ctr">
                <a:spcBef>
                  <a:spcPts val="600"/>
                </a:spcBef>
              </a:pPr>
              <a:r>
                <a:rPr lang="en-US" i="1" dirty="0"/>
                <a:t>Input goes here…</a:t>
              </a:r>
            </a:p>
          </p:txBody>
        </p:sp>
        <p:cxnSp>
          <p:nvCxnSpPr>
            <p:cNvPr id="51" name="Straight Arrow Connector 50">
              <a:extLst>
                <a:ext uri="{FF2B5EF4-FFF2-40B4-BE49-F238E27FC236}">
                  <a16:creationId xmlns:a16="http://schemas.microsoft.com/office/drawing/2014/main" id="{2F3A7791-085A-A07B-7043-EFB9DF7294D0}"/>
                </a:ext>
              </a:extLst>
            </p:cNvPr>
            <p:cNvCxnSpPr>
              <a:cxnSpLocks/>
              <a:stCxn id="8" idx="6"/>
              <a:endCxn id="52" idx="1"/>
            </p:cNvCxnSpPr>
            <p:nvPr/>
          </p:nvCxnSpPr>
          <p:spPr bwMode="gray">
            <a:xfrm flipV="1">
              <a:off x="9758655" y="2996275"/>
              <a:ext cx="860939" cy="1"/>
            </a:xfrm>
            <a:prstGeom prst="straightConnector1">
              <a:avLst/>
            </a:prstGeom>
            <a:ln w="38100" cap="rnd">
              <a:solidFill>
                <a:schemeClr val="bg1">
                  <a:lumMod val="50000"/>
                </a:schemeClr>
              </a:solidFill>
              <a:prstDash val="lgDashDotDot"/>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8FB8BD8-E2E0-4464-0F90-066621A1F740}"/>
                </a:ext>
              </a:extLst>
            </p:cNvPr>
            <p:cNvSpPr txBox="1"/>
            <p:nvPr/>
          </p:nvSpPr>
          <p:spPr bwMode="gray">
            <a:xfrm>
              <a:off x="10619594" y="2719276"/>
              <a:ext cx="1261872" cy="553998"/>
            </a:xfrm>
            <a:prstGeom prst="rect">
              <a:avLst/>
            </a:prstGeom>
            <a:noFill/>
          </p:spPr>
          <p:txBody>
            <a:bodyPr vert="horz" wrap="square" lIns="0" tIns="0" rIns="0" bIns="0" rtlCol="0">
              <a:spAutoFit/>
            </a:bodyPr>
            <a:lstStyle/>
            <a:p>
              <a:pPr algn="ctr">
                <a:spcBef>
                  <a:spcPts val="600"/>
                </a:spcBef>
              </a:pPr>
              <a:r>
                <a:rPr lang="en-US" i="1" dirty="0"/>
                <a:t>Output goes here…</a:t>
              </a:r>
            </a:p>
          </p:txBody>
        </p:sp>
      </p:grpSp>
    </p:spTree>
    <p:extLst>
      <p:ext uri="{BB962C8B-B14F-4D97-AF65-F5344CB8AC3E}">
        <p14:creationId xmlns:p14="http://schemas.microsoft.com/office/powerpoint/2010/main" val="1783909343"/>
      </p:ext>
    </p:extLst>
  </p:cSld>
  <p:clrMapOvr>
    <a:masterClrMapping/>
  </p:clrMapOvr>
</p:sld>
</file>

<file path=ppt/theme/theme1.xml><?xml version="1.0" encoding="utf-8"?>
<a:theme xmlns:a="http://schemas.openxmlformats.org/drawingml/2006/main" name="Optum2022">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2022" id="{C154760E-AD00-C445-8971-DA709DF1ACF1}" vid="{59C59E1C-6B7E-EB4A-BE38-BC61225C3DD2}"/>
    </a:ext>
  </a:extLst>
</a:theme>
</file>

<file path=ppt/theme/theme2.xml><?xml version="1.0" encoding="utf-8"?>
<a:theme xmlns:a="http://schemas.openxmlformats.org/drawingml/2006/main" name="Optum2023">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196ECF"/>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extraClrScheme>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2023" id="{B43A6268-5F93-4949-956E-11C902217EBC}" vid="{03419C5B-9B58-E74A-961B-25664C7D19DC}"/>
    </a:ext>
  </a:extLst>
</a:theme>
</file>

<file path=ppt/theme/theme3.xml><?xml version="1.0" encoding="utf-8"?>
<a:theme xmlns:a="http://schemas.openxmlformats.org/drawingml/2006/main" name="Optum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extraClrScheme>
  </a:extraClrSchemeLst>
  <a:custClrLst>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Red 80">
      <a:srgbClr val="C40000"/>
    </a:custClr>
    <a:custClr name="Yellow 20">
      <a:srgbClr val="FFF84F"/>
    </a:custClr>
    <a:custClr name="Green 40">
      <a:srgbClr val="61D661"/>
    </a:custClr>
    <a:custClr name="Turquoise 20">
      <a:srgbClr val="AEE2D5"/>
    </a:custClr>
    <a:custClr name="Pink 20">
      <a:srgbClr val="F6BCDC"/>
    </a:custClr>
    <a:custClr name="Purple 20">
      <a:srgbClr val="D9CFEB"/>
    </a:custClr>
    <a:custClr name="Tangerine 20">
      <a:srgbClr val="FFD7B3"/>
    </a:custClr>
    <a:custClr name="Sapphire 20">
      <a:srgbClr val="C4DFF6"/>
    </a:custClr>
    <a:custClr name="Gray 20">
      <a:srgbClr val="E5E5E6"/>
    </a:custClr>
    <a:custClr name="Blank">
      <a:srgbClr val="FFFFFF"/>
    </a:custClr>
    <a:custClr name="Blank">
      <a:srgbClr val="FFFFFF"/>
    </a:custClr>
    <a:custClr name="Yellow Outline">
      <a:srgbClr val="AD8D01"/>
    </a:custClr>
    <a:custClr name="Green Outline">
      <a:srgbClr val="03AB03"/>
    </a:custClr>
    <a:custClr name="Turquoise 50">
      <a:srgbClr val="4EC3AD"/>
    </a:custClr>
    <a:custClr name="Pink 40">
      <a:srgbClr val="E676BA"/>
    </a:custClr>
    <a:custClr name="Purple 40">
      <a:srgbClr val="B3A0D7"/>
    </a:custClr>
    <a:custClr name="Tangerine 40">
      <a:srgbClr val="FFAC61"/>
    </a:custClr>
    <a:custClr name="Sapphire 40">
      <a:srgbClr val="83C0EC"/>
    </a:custClr>
    <a:custClr name="Gray 40">
      <a:srgbClr val="B1B2B4"/>
    </a:custClr>
    <a:custClr name="Blank">
      <a:srgbClr val="FFFFFF"/>
    </a:custClr>
    <a:custClr name="Blank">
      <a:srgbClr val="FFFFFF"/>
    </a:custClr>
    <a:custClr name="Blank">
      <a:srgbClr val="FFFFFF"/>
    </a:custClr>
    <a:custClr name="Blank">
      <a:srgbClr val="FFFFFF"/>
    </a:custClr>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Blank">
      <a:srgbClr val="FFFFFF"/>
    </a:custClr>
    <a:custClr name="Blank">
      <a:srgbClr val="FFFFFF"/>
    </a:custClr>
    <a:custClr name="Warm White">
      <a:srgbClr val="FAF8F2"/>
    </a:custClr>
    <a:custClr name="Turquoise 80">
      <a:srgbClr val="218371"/>
    </a:custClr>
    <a:custClr name="Pink 80">
      <a:srgbClr val="8C195E"/>
    </a:custClr>
    <a:custClr name="Purple 80">
      <a:srgbClr val="422C88"/>
    </a:custClr>
    <a:custClr name="Tangerine 80">
      <a:srgbClr val="B85B06"/>
    </a:custClr>
    <a:custClr name="Sapphire 80">
      <a:srgbClr val="155C8E"/>
    </a:custClr>
    <a:custClr name="Gray 80">
      <a:srgbClr val="4B4D4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z-optum-onscreen-16x9-glg-20240101.potx" id="{81C5947D-C49D-403A-BB0F-84643324A0AC}" vid="{8954040C-117B-4244-BE76-4B2A0B41DDCA}"/>
    </a:ext>
  </a:extLst>
</a:theme>
</file>

<file path=ppt/theme/theme4.xml><?xml version="1.0" encoding="utf-8"?>
<a:theme xmlns:a="http://schemas.openxmlformats.org/drawingml/2006/main" name="1_Optum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extraClrScheme>
  </a:extraClrSchemeLst>
  <a:custClrLst>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Red 80">
      <a:srgbClr val="C40000"/>
    </a:custClr>
    <a:custClr name="Yellow 20">
      <a:srgbClr val="FFF84F"/>
    </a:custClr>
    <a:custClr name="Green 40">
      <a:srgbClr val="61D661"/>
    </a:custClr>
    <a:custClr name="Turquoise 20">
      <a:srgbClr val="AEE2D5"/>
    </a:custClr>
    <a:custClr name="Pink 20">
      <a:srgbClr val="F6BCDC"/>
    </a:custClr>
    <a:custClr name="Purple 20">
      <a:srgbClr val="D9CFEB"/>
    </a:custClr>
    <a:custClr name="Tangerine 20">
      <a:srgbClr val="FFD7B3"/>
    </a:custClr>
    <a:custClr name="Sapphire 20">
      <a:srgbClr val="C4DFF6"/>
    </a:custClr>
    <a:custClr name="Gray 20">
      <a:srgbClr val="E5E5E6"/>
    </a:custClr>
    <a:custClr name="Blank">
      <a:srgbClr val="FFFFFF"/>
    </a:custClr>
    <a:custClr name="Blank">
      <a:srgbClr val="FFFFFF"/>
    </a:custClr>
    <a:custClr name="Yellow Outline">
      <a:srgbClr val="AD8D01"/>
    </a:custClr>
    <a:custClr name="Green Outline">
      <a:srgbClr val="03AB03"/>
    </a:custClr>
    <a:custClr name="Turquoise 50">
      <a:srgbClr val="4EC3AD"/>
    </a:custClr>
    <a:custClr name="Pink 40">
      <a:srgbClr val="E676BA"/>
    </a:custClr>
    <a:custClr name="Purple 40">
      <a:srgbClr val="B3A0D7"/>
    </a:custClr>
    <a:custClr name="Tangerine 40">
      <a:srgbClr val="FFAC61"/>
    </a:custClr>
    <a:custClr name="Sapphire 40">
      <a:srgbClr val="83C0EC"/>
    </a:custClr>
    <a:custClr name="Gray 40">
      <a:srgbClr val="B1B2B4"/>
    </a:custClr>
    <a:custClr name="Blank">
      <a:srgbClr val="FFFFFF"/>
    </a:custClr>
    <a:custClr name="Blank">
      <a:srgbClr val="FFFFFF"/>
    </a:custClr>
    <a:custClr name="Blank">
      <a:srgbClr val="FFFFFF"/>
    </a:custClr>
    <a:custClr name="Blank">
      <a:srgbClr val="FFFFFF"/>
    </a:custClr>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Blank">
      <a:srgbClr val="FFFFFF"/>
    </a:custClr>
    <a:custClr name="Blank">
      <a:srgbClr val="FFFFFF"/>
    </a:custClr>
    <a:custClr name="Warm White">
      <a:srgbClr val="FAF8F2"/>
    </a:custClr>
    <a:custClr name="Turquoise 80">
      <a:srgbClr val="218371"/>
    </a:custClr>
    <a:custClr name="Pink 80">
      <a:srgbClr val="8C195E"/>
    </a:custClr>
    <a:custClr name="Purple 80">
      <a:srgbClr val="422C88"/>
    </a:custClr>
    <a:custClr name="Tangerine 80">
      <a:srgbClr val="B85B06"/>
    </a:custClr>
    <a:custClr name="Sapphire 80">
      <a:srgbClr val="155C8E"/>
    </a:custClr>
    <a:custClr name="Gray 80">
      <a:srgbClr val="4B4D4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Optum_DeBranded_2024.potx" id="{69F1E4C1-4F9A-432F-91CC-EDCE851AB889}" vid="{132C5E99-90A8-4FCC-9A82-A3C3470B6CC1}"/>
    </a:ext>
  </a:extLst>
</a:theme>
</file>

<file path=ppt/theme/theme5.xml><?xml version="1.0" encoding="utf-8"?>
<a:theme xmlns:a="http://schemas.openxmlformats.org/drawingml/2006/main" name="OrangeBlue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extraClrScheme>
  </a:extraClrSchemeLst>
  <a:custClrLst>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Red 80">
      <a:srgbClr val="C40000"/>
    </a:custClr>
    <a:custClr name="Yellow 20">
      <a:srgbClr val="FFF84F"/>
    </a:custClr>
    <a:custClr name="Green 40">
      <a:srgbClr val="61D661"/>
    </a:custClr>
    <a:custClr name="Turquoise 20">
      <a:srgbClr val="AEE2D5"/>
    </a:custClr>
    <a:custClr name="Pink 20">
      <a:srgbClr val="F6BCDC"/>
    </a:custClr>
    <a:custClr name="Purple 20">
      <a:srgbClr val="D9CFEB"/>
    </a:custClr>
    <a:custClr name="Tangerine 20">
      <a:srgbClr val="FFD7B3"/>
    </a:custClr>
    <a:custClr name="Sapphire 20">
      <a:srgbClr val="C4DFF6"/>
    </a:custClr>
    <a:custClr name="Gray 20">
      <a:srgbClr val="E5E5E6"/>
    </a:custClr>
    <a:custClr name="Blank">
      <a:srgbClr val="FFFFFF"/>
    </a:custClr>
    <a:custClr name="Blank">
      <a:srgbClr val="FFFFFF"/>
    </a:custClr>
    <a:custClr name="Yellow Outline">
      <a:srgbClr val="AD8D01"/>
    </a:custClr>
    <a:custClr name="Green Outline">
      <a:srgbClr val="03AB03"/>
    </a:custClr>
    <a:custClr name="Turquoise 50">
      <a:srgbClr val="4EC3AD"/>
    </a:custClr>
    <a:custClr name="Pink 40">
      <a:srgbClr val="E676BA"/>
    </a:custClr>
    <a:custClr name="Purple 40">
      <a:srgbClr val="B3A0D7"/>
    </a:custClr>
    <a:custClr name="Tangerine 40">
      <a:srgbClr val="FFAC61"/>
    </a:custClr>
    <a:custClr name="Sapphire 40">
      <a:srgbClr val="83C0EC"/>
    </a:custClr>
    <a:custClr name="Gray 40">
      <a:srgbClr val="B1B2B4"/>
    </a:custClr>
    <a:custClr name="Blank">
      <a:srgbClr val="FFFFFF"/>
    </a:custClr>
    <a:custClr name="Blank">
      <a:srgbClr val="FFFFFF"/>
    </a:custClr>
    <a:custClr name="Blank">
      <a:srgbClr val="FFFFFF"/>
    </a:custClr>
    <a:custClr name="Blank">
      <a:srgbClr val="FFFFFF"/>
    </a:custClr>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Blank">
      <a:srgbClr val="FFFFFF"/>
    </a:custClr>
    <a:custClr name="Blank">
      <a:srgbClr val="FFFFFF"/>
    </a:custClr>
    <a:custClr name="Warm White">
      <a:srgbClr val="FAF8F2"/>
    </a:custClr>
    <a:custClr name="Turquoise 80">
      <a:srgbClr val="218371"/>
    </a:custClr>
    <a:custClr name="Pink 80">
      <a:srgbClr val="8C195E"/>
    </a:custClr>
    <a:custClr name="Purple 80">
      <a:srgbClr val="422C88"/>
    </a:custClr>
    <a:custClr name="Tangerine 80">
      <a:srgbClr val="B85B06"/>
    </a:custClr>
    <a:custClr name="Sapphire 80">
      <a:srgbClr val="155C8E"/>
    </a:custClr>
    <a:custClr name="Gray 80">
      <a:srgbClr val="4B4D4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OrangeBlue_2024.potx" id="{775E88BC-C268-4C32-B90B-55F4C6D7A3BD}" vid="{1EC8D1E0-2870-40BB-8E49-14261E2E76C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Optum2022</Template>
  <TotalTime>2801</TotalTime>
  <Words>2452</Words>
  <Application>Microsoft Office PowerPoint</Application>
  <PresentationFormat>Widescreen</PresentationFormat>
  <Paragraphs>361</Paragraphs>
  <Slides>31</Slides>
  <Notes>0</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31</vt:i4>
      </vt:variant>
    </vt:vector>
  </HeadingPairs>
  <TitlesOfParts>
    <vt:vector size="40" baseType="lpstr">
      <vt:lpstr>Arial</vt:lpstr>
      <vt:lpstr>Calibri</vt:lpstr>
      <vt:lpstr>Consolas</vt:lpstr>
      <vt:lpstr>Menlo</vt:lpstr>
      <vt:lpstr>Optum2022</vt:lpstr>
      <vt:lpstr>Optum2023</vt:lpstr>
      <vt:lpstr>Optum Theme</vt:lpstr>
      <vt:lpstr>1_Optum Theme</vt:lpstr>
      <vt:lpstr>OrangeBlue Theme</vt:lpstr>
      <vt:lpstr>Project 02:  The Input Link</vt:lpstr>
      <vt:lpstr>Our Tutorial Task</vt:lpstr>
      <vt:lpstr>Problem</vt:lpstr>
      <vt:lpstr>Lesson 02 – Outline</vt:lpstr>
      <vt:lpstr>Soar Dot-Notation Syntax</vt:lpstr>
      <vt:lpstr>Explicit Notation</vt:lpstr>
      <vt:lpstr>Dot Notation</vt:lpstr>
      <vt:lpstr>Using the Input Link</vt:lpstr>
      <vt:lpstr>The io Structure</vt:lpstr>
      <vt:lpstr>Project Input</vt:lpstr>
      <vt:lpstr>Loading a File  Using CLI Commands</vt:lpstr>
      <vt:lpstr>Using Fake Input</vt:lpstr>
      <vt:lpstr>Loading a Soar File</vt:lpstr>
      <vt:lpstr>Loading Test Input</vt:lpstr>
      <vt:lpstr>Filesystem Commands</vt:lpstr>
      <vt:lpstr>Firing Multiple Instances of a Soar Rule at Once</vt:lpstr>
      <vt:lpstr>Using Our Input</vt:lpstr>
      <vt:lpstr>Using Our Input</vt:lpstr>
      <vt:lpstr>Let’s Write Some Code!</vt:lpstr>
      <vt:lpstr>Let’s Write Some Code!</vt:lpstr>
      <vt:lpstr>What Happened?</vt:lpstr>
      <vt:lpstr>What Happened?</vt:lpstr>
      <vt:lpstr>Instantiations</vt:lpstr>
      <vt:lpstr>Using the matches CLI Command</vt:lpstr>
      <vt:lpstr>Seeing the Number of Matches</vt:lpstr>
      <vt:lpstr>Seeing the Matches</vt:lpstr>
      <vt:lpstr>Using Variables For Attributes</vt:lpstr>
      <vt:lpstr>Printing Priorities</vt:lpstr>
      <vt:lpstr>Attribute Variables</vt:lpstr>
      <vt:lpstr>Let’s Write Some Code!</vt:lpstr>
      <vt:lpstr>Final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Soar Cognitive Architecture</dc:title>
  <dc:creator>Stearns, Bryan</dc:creator>
  <cp:lastModifiedBy>Stearns, Bryan</cp:lastModifiedBy>
  <cp:revision>113</cp:revision>
  <dcterms:created xsi:type="dcterms:W3CDTF">2023-04-25T15:41:13Z</dcterms:created>
  <dcterms:modified xsi:type="dcterms:W3CDTF">2024-07-17T22:02:41Z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8a73c85-e524-44a6-bd58-7df7ef87be8f_Enabled">
    <vt:lpwstr>true</vt:lpwstr>
  </property>
  <property fmtid="{D5CDD505-2E9C-101B-9397-08002B2CF9AE}" pid="3" name="MSIP_Label_a8a73c85-e524-44a6-bd58-7df7ef87be8f_SetDate">
    <vt:lpwstr>2023-04-25T15:46:13Z</vt:lpwstr>
  </property>
  <property fmtid="{D5CDD505-2E9C-101B-9397-08002B2CF9AE}" pid="4" name="MSIP_Label_a8a73c85-e524-44a6-bd58-7df7ef87be8f_Method">
    <vt:lpwstr>Standard</vt:lpwstr>
  </property>
  <property fmtid="{D5CDD505-2E9C-101B-9397-08002B2CF9AE}" pid="5" name="MSIP_Label_a8a73c85-e524-44a6-bd58-7df7ef87be8f_Name">
    <vt:lpwstr>Internal Label</vt:lpwstr>
  </property>
  <property fmtid="{D5CDD505-2E9C-101B-9397-08002B2CF9AE}" pid="6" name="MSIP_Label_a8a73c85-e524-44a6-bd58-7df7ef87be8f_SiteId">
    <vt:lpwstr>db05faca-c82a-4b9d-b9c5-0f64b6755421</vt:lpwstr>
  </property>
  <property fmtid="{D5CDD505-2E9C-101B-9397-08002B2CF9AE}" pid="7" name="MSIP_Label_a8a73c85-e524-44a6-bd58-7df7ef87be8f_ActionId">
    <vt:lpwstr>a5656e60-ab66-41bb-bc6d-4e1b056c1410</vt:lpwstr>
  </property>
  <property fmtid="{D5CDD505-2E9C-101B-9397-08002B2CF9AE}" pid="8" name="MSIP_Label_a8a73c85-e524-44a6-bd58-7df7ef87be8f_ContentBits">
    <vt:lpwstr>0</vt:lpwstr>
  </property>
</Properties>
</file>